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1.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5.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36.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7.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8.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9.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5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51.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5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53.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64.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67.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4"/>
  </p:notesMasterIdLst>
  <p:sldIdLst>
    <p:sldId id="987" r:id="rId2"/>
    <p:sldId id="4352" r:id="rId3"/>
    <p:sldId id="4658" r:id="rId4"/>
    <p:sldId id="4659" r:id="rId5"/>
    <p:sldId id="4651" r:id="rId6"/>
    <p:sldId id="4579" r:id="rId7"/>
    <p:sldId id="4580" r:id="rId8"/>
    <p:sldId id="4581" r:id="rId9"/>
    <p:sldId id="4582" r:id="rId10"/>
    <p:sldId id="4583" r:id="rId11"/>
    <p:sldId id="4584" r:id="rId12"/>
    <p:sldId id="4652" r:id="rId13"/>
    <p:sldId id="4587" r:id="rId14"/>
    <p:sldId id="4588" r:id="rId15"/>
    <p:sldId id="4589" r:id="rId16"/>
    <p:sldId id="4590" r:id="rId17"/>
    <p:sldId id="4591" r:id="rId18"/>
    <p:sldId id="4495" r:id="rId19"/>
    <p:sldId id="4592" r:id="rId20"/>
    <p:sldId id="4593" r:id="rId21"/>
    <p:sldId id="4594" r:id="rId22"/>
    <p:sldId id="4653" r:id="rId23"/>
    <p:sldId id="4595" r:id="rId24"/>
    <p:sldId id="4596" r:id="rId25"/>
    <p:sldId id="4597" r:id="rId26"/>
    <p:sldId id="4598" r:id="rId27"/>
    <p:sldId id="4599" r:id="rId28"/>
    <p:sldId id="4600" r:id="rId29"/>
    <p:sldId id="4601" r:id="rId30"/>
    <p:sldId id="4602" r:id="rId31"/>
    <p:sldId id="4603" r:id="rId32"/>
    <p:sldId id="4604" r:id="rId33"/>
    <p:sldId id="4605" r:id="rId34"/>
    <p:sldId id="4654" r:id="rId35"/>
    <p:sldId id="4606" r:id="rId36"/>
    <p:sldId id="4607" r:id="rId37"/>
    <p:sldId id="4609" r:id="rId38"/>
    <p:sldId id="4608" r:id="rId39"/>
    <p:sldId id="4610" r:id="rId40"/>
    <p:sldId id="4611" r:id="rId41"/>
    <p:sldId id="4612" r:id="rId42"/>
    <p:sldId id="4613" r:id="rId43"/>
    <p:sldId id="4614" r:id="rId44"/>
    <p:sldId id="4615" r:id="rId45"/>
    <p:sldId id="4616" r:id="rId46"/>
    <p:sldId id="4617" r:id="rId47"/>
    <p:sldId id="4639" r:id="rId48"/>
    <p:sldId id="4640" r:id="rId49"/>
    <p:sldId id="4641" r:id="rId50"/>
    <p:sldId id="4642" r:id="rId51"/>
    <p:sldId id="4643" r:id="rId52"/>
    <p:sldId id="4644" r:id="rId53"/>
    <p:sldId id="4645" r:id="rId54"/>
    <p:sldId id="4638" r:id="rId55"/>
    <p:sldId id="4655" r:id="rId56"/>
    <p:sldId id="4646" r:id="rId57"/>
    <p:sldId id="4506" r:id="rId58"/>
    <p:sldId id="4618" r:id="rId59"/>
    <p:sldId id="4619" r:id="rId60"/>
    <p:sldId id="4620" r:id="rId61"/>
    <p:sldId id="4621" r:id="rId62"/>
    <p:sldId id="4622" r:id="rId63"/>
    <p:sldId id="4623" r:id="rId64"/>
    <p:sldId id="4624" r:id="rId65"/>
    <p:sldId id="4625" r:id="rId66"/>
    <p:sldId id="4626" r:id="rId67"/>
    <p:sldId id="4627" r:id="rId68"/>
    <p:sldId id="4647" r:id="rId69"/>
    <p:sldId id="4656" r:id="rId70"/>
    <p:sldId id="4648" r:id="rId71"/>
    <p:sldId id="4649" r:id="rId72"/>
    <p:sldId id="4650" r:id="rId73"/>
    <p:sldId id="4628" r:id="rId74"/>
    <p:sldId id="4629" r:id="rId75"/>
    <p:sldId id="4631" r:id="rId76"/>
    <p:sldId id="4657" r:id="rId77"/>
    <p:sldId id="4635" r:id="rId78"/>
    <p:sldId id="4636" r:id="rId79"/>
    <p:sldId id="4637" r:id="rId80"/>
    <p:sldId id="4632" r:id="rId81"/>
    <p:sldId id="4633" r:id="rId82"/>
    <p:sldId id="4634"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9E99"/>
    <a:srgbClr val="62A39F"/>
    <a:srgbClr val="D38583"/>
    <a:srgbClr val="C86664"/>
    <a:srgbClr val="A71409"/>
    <a:srgbClr val="C96B69"/>
    <a:srgbClr val="046387"/>
    <a:srgbClr val="1D9BA1"/>
    <a:srgbClr val="FFCC66"/>
    <a:srgbClr val="D996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90" d="100"/>
          <a:sy n="90" d="100"/>
        </p:scale>
        <p:origin x="38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90533747741622628"/>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5C9E99"/>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Καρκίνος</c:v>
                </c:pt>
                <c:pt idx="1">
                  <c:v>Τροχαία  δυστυχήματα</c:v>
                </c:pt>
                <c:pt idx="2">
                  <c:v>Καρδιαγγειακά νοσήματα</c:v>
                </c:pt>
                <c:pt idx="3">
                  <c:v>Άλλη</c:v>
                </c:pt>
                <c:pt idx="4">
                  <c:v>Δεν γνωρίζω</c:v>
                </c:pt>
              </c:strCache>
            </c:strRef>
          </c:cat>
          <c:val>
            <c:numRef>
              <c:f>Φύλλο1!$B$2:$B$6</c:f>
              <c:numCache>
                <c:formatCode>General</c:formatCode>
                <c:ptCount val="5"/>
                <c:pt idx="0">
                  <c:v>39.5</c:v>
                </c:pt>
                <c:pt idx="1">
                  <c:v>29.8</c:v>
                </c:pt>
                <c:pt idx="2">
                  <c:v>25.1</c:v>
                </c:pt>
                <c:pt idx="3">
                  <c:v>1.8</c:v>
                </c:pt>
                <c:pt idx="4">
                  <c:v>3.9</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ax val="5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3E8853"/>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7EC492"/>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99694"/>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A71409"/>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Καθόλου σοβαρό</c:v>
                </c:pt>
                <c:pt idx="1">
                  <c:v>Λίγο σοβαρό</c:v>
                </c:pt>
                <c:pt idx="2">
                  <c:v>Αρκετά σοβαρό</c:v>
                </c:pt>
                <c:pt idx="3">
                  <c:v>Πολύ σοβαρό</c:v>
                </c:pt>
                <c:pt idx="4">
                  <c:v>Εξαιρετικά σοβαρό</c:v>
                </c:pt>
                <c:pt idx="5">
                  <c:v>Δεν γνωρίζω</c:v>
                </c:pt>
              </c:strCache>
            </c:strRef>
          </c:cat>
          <c:val>
            <c:numRef>
              <c:f>Φύλλο1!$B$2:$B$7</c:f>
              <c:numCache>
                <c:formatCode>General</c:formatCode>
                <c:ptCount val="6"/>
                <c:pt idx="0">
                  <c:v>0.7</c:v>
                </c:pt>
                <c:pt idx="1">
                  <c:v>2.7</c:v>
                </c:pt>
                <c:pt idx="2">
                  <c:v>29.9</c:v>
                </c:pt>
                <c:pt idx="3">
                  <c:v>36.9</c:v>
                </c:pt>
                <c:pt idx="4">
                  <c:v>29</c:v>
                </c:pt>
                <c:pt idx="5">
                  <c:v>0.8</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Πολύ &amp; Εξαιρετικά</c:v>
                </c:pt>
              </c:strCache>
            </c:strRef>
          </c:tx>
          <c:spPr>
            <a:solidFill>
              <a:srgbClr val="D99694"/>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5ED-49DF-A0F1-C44207BA5409}"/>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63.9</c:v>
                </c:pt>
                <c:pt idx="2">
                  <c:v>67.8</c:v>
                </c:pt>
                <c:pt idx="4">
                  <c:v>60</c:v>
                </c:pt>
                <c:pt idx="5">
                  <c:v>63.8</c:v>
                </c:pt>
                <c:pt idx="6">
                  <c:v>74.099999999999994</c:v>
                </c:pt>
                <c:pt idx="7">
                  <c:v>73</c:v>
                </c:pt>
                <c:pt idx="8">
                  <c:v>61.900000000000006</c:v>
                </c:pt>
                <c:pt idx="10">
                  <c:v>63.400000000000006</c:v>
                </c:pt>
                <c:pt idx="11">
                  <c:v>68.599999999999994</c:v>
                </c:pt>
                <c:pt idx="12">
                  <c:v>70.900000000000006</c:v>
                </c:pt>
                <c:pt idx="14">
                  <c:v>63.8</c:v>
                </c:pt>
                <c:pt idx="15">
                  <c:v>69.400000000000006</c:v>
                </c:pt>
                <c:pt idx="16">
                  <c:v>65.800000000000011</c:v>
                </c:pt>
                <c:pt idx="17">
                  <c:v>62.7</c:v>
                </c:pt>
                <c:pt idx="19">
                  <c:v>66.7</c:v>
                </c:pt>
                <c:pt idx="20">
                  <c:v>64.5</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Αρκετά</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30.8</c:v>
                </c:pt>
                <c:pt idx="2">
                  <c:v>29.1</c:v>
                </c:pt>
                <c:pt idx="4">
                  <c:v>32.5</c:v>
                </c:pt>
                <c:pt idx="5">
                  <c:v>30.5</c:v>
                </c:pt>
                <c:pt idx="6">
                  <c:v>24.7</c:v>
                </c:pt>
                <c:pt idx="7">
                  <c:v>23.6</c:v>
                </c:pt>
                <c:pt idx="8">
                  <c:v>34.9</c:v>
                </c:pt>
                <c:pt idx="10">
                  <c:v>31.5</c:v>
                </c:pt>
                <c:pt idx="11">
                  <c:v>28</c:v>
                </c:pt>
                <c:pt idx="12">
                  <c:v>28</c:v>
                </c:pt>
                <c:pt idx="14">
                  <c:v>32</c:v>
                </c:pt>
                <c:pt idx="15">
                  <c:v>26.6</c:v>
                </c:pt>
                <c:pt idx="16">
                  <c:v>30.5</c:v>
                </c:pt>
                <c:pt idx="17">
                  <c:v>30.9</c:v>
                </c:pt>
                <c:pt idx="19">
                  <c:v>30.1</c:v>
                </c:pt>
                <c:pt idx="20">
                  <c:v>28.7</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Λίγο &amp; Καθόλου</c:v>
                </c:pt>
              </c:strCache>
            </c:strRef>
          </c:tx>
          <c:spPr>
            <a:solidFill>
              <a:schemeClr val="accent5">
                <a:lumMod val="60000"/>
                <a:lumOff val="40000"/>
              </a:schemeClr>
            </a:solidFill>
            <a:ln>
              <a:noFill/>
            </a:ln>
            <a:effectLst/>
          </c:spPr>
          <c:invertIfNegative val="0"/>
          <c:dLbls>
            <c:dLbl>
              <c:idx val="17"/>
              <c:layout>
                <c:manualLayout>
                  <c:x val="5.6870026018410067E-3"/>
                  <c:y val="1.7316065291263145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F8-42B7-9A7B-F299694FE8F6}"/>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4.3</c:v>
                </c:pt>
                <c:pt idx="2">
                  <c:v>2.5</c:v>
                </c:pt>
                <c:pt idx="4">
                  <c:v>5.3000000000000007</c:v>
                </c:pt>
                <c:pt idx="5">
                  <c:v>4.9000000000000004</c:v>
                </c:pt>
                <c:pt idx="6">
                  <c:v>1.2</c:v>
                </c:pt>
                <c:pt idx="7">
                  <c:v>3.4000000000000004</c:v>
                </c:pt>
                <c:pt idx="8">
                  <c:v>2.6</c:v>
                </c:pt>
                <c:pt idx="10">
                  <c:v>4.4000000000000004</c:v>
                </c:pt>
                <c:pt idx="11">
                  <c:v>2.6</c:v>
                </c:pt>
                <c:pt idx="12">
                  <c:v>1.1000000000000001</c:v>
                </c:pt>
                <c:pt idx="14">
                  <c:v>3.6</c:v>
                </c:pt>
                <c:pt idx="15">
                  <c:v>2.9000000000000004</c:v>
                </c:pt>
                <c:pt idx="16">
                  <c:v>3.4</c:v>
                </c:pt>
                <c:pt idx="17">
                  <c:v>5.4</c:v>
                </c:pt>
                <c:pt idx="19">
                  <c:v>2.5999999999999996</c:v>
                </c:pt>
                <c:pt idx="20">
                  <c:v>5.9</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ΔΓ</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c:v>
                </c:pt>
                <c:pt idx="2">
                  <c:v>0.5</c:v>
                </c:pt>
                <c:pt idx="4">
                  <c:v>2.2999999999999998</c:v>
                </c:pt>
                <c:pt idx="5">
                  <c:v>0.9</c:v>
                </c:pt>
                <c:pt idx="6">
                  <c:v>0</c:v>
                </c:pt>
                <c:pt idx="7">
                  <c:v>0</c:v>
                </c:pt>
                <c:pt idx="8">
                  <c:v>0.5</c:v>
                </c:pt>
                <c:pt idx="10">
                  <c:v>0.6</c:v>
                </c:pt>
                <c:pt idx="11">
                  <c:v>0.8</c:v>
                </c:pt>
                <c:pt idx="12">
                  <c:v>0</c:v>
                </c:pt>
                <c:pt idx="14">
                  <c:v>0.7</c:v>
                </c:pt>
                <c:pt idx="15">
                  <c:v>1.2</c:v>
                </c:pt>
                <c:pt idx="16">
                  <c:v>0.3</c:v>
                </c:pt>
                <c:pt idx="17">
                  <c:v>1</c:v>
                </c:pt>
                <c:pt idx="19">
                  <c:v>0.6</c:v>
                </c:pt>
                <c:pt idx="20">
                  <c:v>0.9</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90533747741622628"/>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shade val="53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hade val="76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tint val="77000"/>
                </a:schemeClr>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accent6">
                  <a:tint val="54000"/>
                </a:schemeClr>
              </a:solidFill>
              <a:ln>
                <a:noFill/>
              </a:ln>
              <a:effectLst/>
            </c:spPr>
            <c:extLst>
              <c:ext xmlns:c16="http://schemas.microsoft.com/office/drawing/2014/chart" uri="{C3380CC4-5D6E-409C-BE32-E72D297353CC}">
                <c16:uniqueId val="{00000009-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Τα άτομα άνω των 65 ετών</c:v>
                </c:pt>
                <c:pt idx="1">
                  <c:v>Κυρίως άτομα άνω των 50 ετών</c:v>
                </c:pt>
                <c:pt idx="2">
                  <c:v>Κυρίως άτομα μέσης και μεγαλύτερης ηλικίας, αλλά μπορούν να εμφανιστούν και σε νεότερους </c:v>
                </c:pt>
                <c:pt idx="3">
                  <c:v>Όλες οι ηλικίες κινδυνεύουν περίπου το ίδιο</c:v>
                </c:pt>
                <c:pt idx="4">
                  <c:v>Δεν γνωρίζω</c:v>
                </c:pt>
              </c:strCache>
            </c:strRef>
          </c:cat>
          <c:val>
            <c:numRef>
              <c:f>Φύλλο1!$B$2:$B$6</c:f>
              <c:numCache>
                <c:formatCode>General</c:formatCode>
                <c:ptCount val="5"/>
                <c:pt idx="0">
                  <c:v>9.4</c:v>
                </c:pt>
                <c:pt idx="1">
                  <c:v>31.5</c:v>
                </c:pt>
                <c:pt idx="2">
                  <c:v>41.2</c:v>
                </c:pt>
                <c:pt idx="3">
                  <c:v>16.899999999999999</c:v>
                </c:pt>
                <c:pt idx="4">
                  <c:v>1</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ax val="5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Τους άνδρες</c:v>
                </c:pt>
              </c:strCache>
            </c:strRef>
          </c:tx>
          <c:spPr>
            <a:solidFill>
              <a:srgbClr val="2683C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57.5</c:v>
                </c:pt>
                <c:pt idx="2">
                  <c:v>44.4</c:v>
                </c:pt>
                <c:pt idx="4">
                  <c:v>40.200000000000003</c:v>
                </c:pt>
                <c:pt idx="5">
                  <c:v>48.9</c:v>
                </c:pt>
                <c:pt idx="6">
                  <c:v>44.6</c:v>
                </c:pt>
                <c:pt idx="7">
                  <c:v>51.7</c:v>
                </c:pt>
                <c:pt idx="8">
                  <c:v>63.6</c:v>
                </c:pt>
                <c:pt idx="10">
                  <c:v>48.9</c:v>
                </c:pt>
                <c:pt idx="11">
                  <c:v>54.5</c:v>
                </c:pt>
                <c:pt idx="12">
                  <c:v>48.8</c:v>
                </c:pt>
                <c:pt idx="14">
                  <c:v>47.7</c:v>
                </c:pt>
                <c:pt idx="15">
                  <c:v>52.2</c:v>
                </c:pt>
                <c:pt idx="16">
                  <c:v>51.8</c:v>
                </c:pt>
                <c:pt idx="17">
                  <c:v>55.9</c:v>
                </c:pt>
                <c:pt idx="19">
                  <c:v>49.5</c:v>
                </c:pt>
                <c:pt idx="20">
                  <c:v>55.7</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Τις γυναίκες</c:v>
                </c:pt>
              </c:strCache>
            </c:strRef>
          </c:tx>
          <c:spPr>
            <a:solidFill>
              <a:srgbClr val="318B71"/>
            </a:solidFill>
            <a:ln>
              <a:noFill/>
            </a:ln>
            <a:effectLst/>
          </c:spPr>
          <c:invertIfNegative val="0"/>
          <c:dLbls>
            <c:dLbl>
              <c:idx val="16"/>
              <c:layout>
                <c:manualLayout>
                  <c:x val="-5.6870026018410067E-3"/>
                  <c:y val="1.7316065291263145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55-4BC7-9838-D11A87162CAF}"/>
                </c:ext>
              </c:extLst>
            </c:dLbl>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2.5</c:v>
                </c:pt>
                <c:pt idx="2">
                  <c:v>4</c:v>
                </c:pt>
                <c:pt idx="4">
                  <c:v>6.1</c:v>
                </c:pt>
                <c:pt idx="5">
                  <c:v>4.5999999999999996</c:v>
                </c:pt>
                <c:pt idx="6">
                  <c:v>1.2</c:v>
                </c:pt>
                <c:pt idx="7">
                  <c:v>2</c:v>
                </c:pt>
                <c:pt idx="8">
                  <c:v>2.2000000000000002</c:v>
                </c:pt>
                <c:pt idx="10">
                  <c:v>3.9</c:v>
                </c:pt>
                <c:pt idx="11">
                  <c:v>2.5</c:v>
                </c:pt>
                <c:pt idx="12">
                  <c:v>2.6</c:v>
                </c:pt>
                <c:pt idx="14">
                  <c:v>2.9</c:v>
                </c:pt>
                <c:pt idx="15">
                  <c:v>2.4</c:v>
                </c:pt>
                <c:pt idx="16">
                  <c:v>5.6</c:v>
                </c:pt>
                <c:pt idx="17">
                  <c:v>1</c:v>
                </c:pt>
                <c:pt idx="19">
                  <c:v>2.7</c:v>
                </c:pt>
                <c:pt idx="20">
                  <c:v>4.9000000000000004</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Εξίσου το ίδιο</c:v>
                </c:pt>
              </c:strCache>
            </c:strRef>
          </c:tx>
          <c:spPr>
            <a:solidFill>
              <a:srgbClr val="A1C8C5"/>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55-40C8-B7BD-32C1BE40C6D7}"/>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37.299999999999997</c:v>
                </c:pt>
                <c:pt idx="2">
                  <c:v>49.6</c:v>
                </c:pt>
                <c:pt idx="4">
                  <c:v>48.2</c:v>
                </c:pt>
                <c:pt idx="5">
                  <c:v>43.8</c:v>
                </c:pt>
                <c:pt idx="6">
                  <c:v>53.7</c:v>
                </c:pt>
                <c:pt idx="7">
                  <c:v>45.7</c:v>
                </c:pt>
                <c:pt idx="8">
                  <c:v>32</c:v>
                </c:pt>
                <c:pt idx="10">
                  <c:v>45.2</c:v>
                </c:pt>
                <c:pt idx="11">
                  <c:v>39.799999999999997</c:v>
                </c:pt>
                <c:pt idx="12">
                  <c:v>47.5</c:v>
                </c:pt>
                <c:pt idx="14">
                  <c:v>46.1</c:v>
                </c:pt>
                <c:pt idx="15">
                  <c:v>44.3</c:v>
                </c:pt>
                <c:pt idx="16">
                  <c:v>40.200000000000003</c:v>
                </c:pt>
                <c:pt idx="17">
                  <c:v>40.5</c:v>
                </c:pt>
                <c:pt idx="19">
                  <c:v>45.7</c:v>
                </c:pt>
                <c:pt idx="20">
                  <c:v>36.6</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Δεν γνωρίζω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2.8</c:v>
                </c:pt>
                <c:pt idx="2">
                  <c:v>2</c:v>
                </c:pt>
                <c:pt idx="4">
                  <c:v>5.5</c:v>
                </c:pt>
                <c:pt idx="5">
                  <c:v>2.6</c:v>
                </c:pt>
                <c:pt idx="6">
                  <c:v>0.5</c:v>
                </c:pt>
                <c:pt idx="7">
                  <c:v>0.6</c:v>
                </c:pt>
                <c:pt idx="8">
                  <c:v>2.2000000000000002</c:v>
                </c:pt>
                <c:pt idx="10">
                  <c:v>1.9</c:v>
                </c:pt>
                <c:pt idx="11">
                  <c:v>3.2</c:v>
                </c:pt>
                <c:pt idx="12">
                  <c:v>1.2</c:v>
                </c:pt>
                <c:pt idx="14">
                  <c:v>3.3</c:v>
                </c:pt>
                <c:pt idx="15">
                  <c:v>1.1000000000000001</c:v>
                </c:pt>
                <c:pt idx="16">
                  <c:v>2.4</c:v>
                </c:pt>
                <c:pt idx="17">
                  <c:v>2.7</c:v>
                </c:pt>
                <c:pt idx="19">
                  <c:v>2.1</c:v>
                </c:pt>
                <c:pt idx="20">
                  <c:v>2.8</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61974917891709"/>
          <c:y val="0.17641765281890215"/>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2"/>
              </a:solidFill>
              <a:ln w="19050">
                <a:solidFill>
                  <a:schemeClr val="bg1"/>
                </a:solidFill>
              </a:ln>
              <a:effectLst/>
            </c:spPr>
            <c:extLst>
              <c:ext xmlns:c16="http://schemas.microsoft.com/office/drawing/2014/chart" uri="{C3380CC4-5D6E-409C-BE32-E72D297353CC}">
                <c16:uniqueId val="{00000001-D1C0-4412-B605-81BDF5CA6716}"/>
              </c:ext>
            </c:extLst>
          </c:dPt>
          <c:dPt>
            <c:idx val="1"/>
            <c:bubble3D val="0"/>
            <c:spPr>
              <a:solidFill>
                <a:srgbClr val="318B71"/>
              </a:solidFill>
              <a:ln w="19050">
                <a:solidFill>
                  <a:schemeClr val="bg1"/>
                </a:solidFill>
              </a:ln>
              <a:effectLst/>
            </c:spPr>
            <c:extLst>
              <c:ext xmlns:c16="http://schemas.microsoft.com/office/drawing/2014/chart" uri="{C3380CC4-5D6E-409C-BE32-E72D297353CC}">
                <c16:uniqueId val="{00000003-D1C0-4412-B605-81BDF5CA6716}"/>
              </c:ext>
            </c:extLst>
          </c:dPt>
          <c:dPt>
            <c:idx val="2"/>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5-D1C0-4412-B605-81BDF5CA6716}"/>
              </c:ext>
            </c:extLst>
          </c:dPt>
          <c:dPt>
            <c:idx val="3"/>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7-D1C0-4412-B605-81BDF5CA6716}"/>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D1C0-4412-B605-81BDF5CA6716}"/>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D1C0-4412-B605-81BDF5CA6716}"/>
              </c:ext>
            </c:extLst>
          </c:dPt>
          <c:dLbls>
            <c:dLbl>
              <c:idx val="0"/>
              <c:layout>
                <c:manualLayout>
                  <c:x val="0.16025991020463418"/>
                  <c:y val="5.1154036934578213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D1C0-4412-B605-81BDF5CA6716}"/>
                </c:ext>
              </c:extLst>
            </c:dLbl>
            <c:dLbl>
              <c:idx val="1"/>
              <c:layout>
                <c:manualLayout>
                  <c:x val="-7.9682912128820581E-3"/>
                  <c:y val="0.1516166136583994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D1C0-4412-B605-81BDF5CA6716}"/>
                </c:ext>
              </c:extLst>
            </c:dLbl>
            <c:dLbl>
              <c:idx val="2"/>
              <c:layout>
                <c:manualLayout>
                  <c:x val="-0.17689227779192357"/>
                  <c:y val="4.4204730330419592E-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5675544138644559"/>
                      <c:h val="0.16171513336986917"/>
                    </c:manualLayout>
                  </c15:layout>
                </c:ext>
                <c:ext xmlns:c16="http://schemas.microsoft.com/office/drawing/2014/chart" uri="{C3380CC4-5D6E-409C-BE32-E72D297353CC}">
                  <c16:uniqueId val="{00000005-D1C0-4412-B605-81BDF5CA6716}"/>
                </c:ext>
              </c:extLst>
            </c:dLbl>
            <c:dLbl>
              <c:idx val="3"/>
              <c:layout>
                <c:manualLayout>
                  <c:x val="-1.6373311502251329E-2"/>
                  <c:y val="-0.15891726663083469"/>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D1C0-4412-B605-81BDF5CA6716}"/>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D1C0-4412-B605-81BDF5CA6716}"/>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Τους άνδρες</c:v>
                </c:pt>
                <c:pt idx="1">
                  <c:v>Τις γυναίκες</c:v>
                </c:pt>
                <c:pt idx="2">
                  <c:v>Εξίσου το ίδιο</c:v>
                </c:pt>
                <c:pt idx="3">
                  <c:v>Δεν γνωρίζω</c:v>
                </c:pt>
              </c:strCache>
            </c:strRef>
          </c:cat>
          <c:val>
            <c:numRef>
              <c:f>Φύλλο1!$B$2:$B$5</c:f>
              <c:numCache>
                <c:formatCode>General</c:formatCode>
                <c:ptCount val="4"/>
                <c:pt idx="0">
                  <c:v>50.7</c:v>
                </c:pt>
                <c:pt idx="1">
                  <c:v>3.2</c:v>
                </c:pt>
                <c:pt idx="2">
                  <c:v>43.6</c:v>
                </c:pt>
                <c:pt idx="3">
                  <c:v>2.4</c:v>
                </c:pt>
              </c:numCache>
            </c:numRef>
          </c:val>
          <c:extLst>
            <c:ext xmlns:c16="http://schemas.microsoft.com/office/drawing/2014/chart" uri="{C3380CC4-5D6E-409C-BE32-E72D297353CC}">
              <c16:uniqueId val="{0000000C-D1C0-4412-B605-81BDF5CA6716}"/>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1391659673876"/>
          <c:y val="8.440166908160382E-2"/>
          <c:w val="0.72565107022185493"/>
          <c:h val="0.87682813018973127"/>
        </c:manualLayout>
      </c:layout>
      <c:barChart>
        <c:barDir val="bar"/>
        <c:grouping val="stacked"/>
        <c:varyColors val="0"/>
        <c:ser>
          <c:idx val="0"/>
          <c:order val="0"/>
          <c:tx>
            <c:strRef>
              <c:f>Φύλλο1!$B$1</c:f>
              <c:strCache>
                <c:ptCount val="1"/>
                <c:pt idx="0">
                  <c:v>αρκετά &amp; πολύ</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Φύλλο1!$B$2:$B$13</c:f>
              <c:numCache>
                <c:formatCode>General</c:formatCode>
                <c:ptCount val="12"/>
                <c:pt idx="0">
                  <c:v>87.5</c:v>
                </c:pt>
                <c:pt idx="1">
                  <c:v>88.4</c:v>
                </c:pt>
                <c:pt idx="2">
                  <c:v>81.800000000000011</c:v>
                </c:pt>
                <c:pt idx="3">
                  <c:v>75</c:v>
                </c:pt>
                <c:pt idx="4">
                  <c:v>91.2</c:v>
                </c:pt>
                <c:pt idx="5">
                  <c:v>82.6</c:v>
                </c:pt>
                <c:pt idx="6">
                  <c:v>55.4</c:v>
                </c:pt>
                <c:pt idx="7">
                  <c:v>81.699999999999989</c:v>
                </c:pt>
                <c:pt idx="8">
                  <c:v>65.800000000000011</c:v>
                </c:pt>
                <c:pt idx="9">
                  <c:v>82.7</c:v>
                </c:pt>
                <c:pt idx="10">
                  <c:v>79.3</c:v>
                </c:pt>
                <c:pt idx="11">
                  <c:v>89.5</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μέτρια</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Φύλλο1!$C$2:$C$13</c:f>
              <c:numCache>
                <c:formatCode>General</c:formatCode>
                <c:ptCount val="12"/>
                <c:pt idx="0">
                  <c:v>8.1</c:v>
                </c:pt>
                <c:pt idx="1">
                  <c:v>7</c:v>
                </c:pt>
                <c:pt idx="2">
                  <c:v>10.8</c:v>
                </c:pt>
                <c:pt idx="3">
                  <c:v>13.7</c:v>
                </c:pt>
                <c:pt idx="4">
                  <c:v>5.7</c:v>
                </c:pt>
                <c:pt idx="5">
                  <c:v>12.4</c:v>
                </c:pt>
                <c:pt idx="6">
                  <c:v>16.899999999999999</c:v>
                </c:pt>
                <c:pt idx="7">
                  <c:v>12.2</c:v>
                </c:pt>
                <c:pt idx="8">
                  <c:v>24.9</c:v>
                </c:pt>
                <c:pt idx="9">
                  <c:v>12.1</c:v>
                </c:pt>
                <c:pt idx="10">
                  <c:v>14.5</c:v>
                </c:pt>
                <c:pt idx="11">
                  <c:v>6.8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καθόλου &amp; ελάχιστα</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Φύλλο1!$D$2:$D$13</c:f>
              <c:numCache>
                <c:formatCode>General</c:formatCode>
                <c:ptCount val="12"/>
                <c:pt idx="0">
                  <c:v>3.0999999999999996</c:v>
                </c:pt>
                <c:pt idx="1">
                  <c:v>1.9</c:v>
                </c:pt>
                <c:pt idx="2">
                  <c:v>3.7</c:v>
                </c:pt>
                <c:pt idx="3">
                  <c:v>2.6</c:v>
                </c:pt>
                <c:pt idx="4">
                  <c:v>1.9</c:v>
                </c:pt>
                <c:pt idx="5">
                  <c:v>3.5</c:v>
                </c:pt>
                <c:pt idx="6">
                  <c:v>7.4</c:v>
                </c:pt>
                <c:pt idx="7">
                  <c:v>3.5</c:v>
                </c:pt>
                <c:pt idx="8">
                  <c:v>7.1999999999999993</c:v>
                </c:pt>
                <c:pt idx="9">
                  <c:v>3.1</c:v>
                </c:pt>
                <c:pt idx="10">
                  <c:v>3.2</c:v>
                </c:pt>
                <c:pt idx="11">
                  <c:v>2.4</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δεν γνωρίζω/δεν είμαι σίγουρος/η</c:v>
                </c:pt>
              </c:strCache>
            </c:strRef>
          </c:tx>
          <c:spPr>
            <a:solidFill>
              <a:schemeClr val="bg1">
                <a:lumMod val="75000"/>
              </a:schemeClr>
            </a:solidFill>
            <a:ln>
              <a:noFill/>
            </a:ln>
            <a:effectLst/>
          </c:spPr>
          <c:invertIfNegative val="0"/>
          <c:dLbls>
            <c:dLbl>
              <c:idx val="0"/>
              <c:layout>
                <c:manualLayout>
                  <c:x val="8.6064220511441712E-3"/>
                  <c:y val="-6.506241979263681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89-4C9B-9392-E87A0F9ED87B}"/>
                </c:ext>
              </c:extLst>
            </c:dLbl>
            <c:dLbl>
              <c:idx val="4"/>
              <c:layout>
                <c:manualLayout>
                  <c:x val="8.6064220511441712E-3"/>
                  <c:y val="-4.337494652842467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A89-4C9B-9392-E87A0F9ED87B}"/>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Φύλλο1!$A$2:$A$13</c:f>
              <c:strCache>
                <c:ptCount val="12"/>
                <c:pt idx="0">
                  <c:v>Το κάπνισμα</c:v>
                </c:pt>
                <c:pt idx="1">
                  <c:v>Την υψηλή αρτηριακή πίεση</c:v>
                </c:pt>
                <c:pt idx="2">
                  <c:v>Την υψηλή LDL («κακή») χοληστερίνη</c:v>
                </c:pt>
                <c:pt idx="3">
                  <c:v>Τον σακχαρώδη διαβήτη</c:v>
                </c:pt>
                <c:pt idx="4">
                  <c:v>Την παχυσαρκία</c:v>
                </c:pt>
                <c:pt idx="5">
                  <c:v>Την έλλειψη σωματικής άσκησης</c:v>
                </c:pt>
                <c:pt idx="6">
                  <c:v>Τη χρόνια νεφρική νόσο</c:v>
                </c:pt>
                <c:pt idx="7">
                  <c:v>Το οικογενειακό ιστορικό</c:v>
                </c:pt>
                <c:pt idx="8">
                  <c:v>Την μεγάλη ηλικία</c:v>
                </c:pt>
                <c:pt idx="9">
                  <c:v>Την διατροφή πλούσια σε αλάτι και υπερεπεξεργασμένα τρόφιμα</c:v>
                </c:pt>
                <c:pt idx="10">
                  <c:v>Την συστηματική κατανάλωση αλκοόλ΄</c:v>
                </c:pt>
                <c:pt idx="11">
                  <c:v>Το έντονο άγχος</c:v>
                </c:pt>
              </c:strCache>
            </c:strRef>
          </c:cat>
          <c:val>
            <c:numRef>
              <c:f>Φύλλο1!$E$2:$E$13</c:f>
              <c:numCache>
                <c:formatCode>General</c:formatCode>
                <c:ptCount val="12"/>
                <c:pt idx="0">
                  <c:v>1.3</c:v>
                </c:pt>
                <c:pt idx="1">
                  <c:v>2.7</c:v>
                </c:pt>
                <c:pt idx="2">
                  <c:v>3.7</c:v>
                </c:pt>
                <c:pt idx="3">
                  <c:v>8.8000000000000007</c:v>
                </c:pt>
                <c:pt idx="4">
                  <c:v>1.1000000000000001</c:v>
                </c:pt>
                <c:pt idx="5">
                  <c:v>1.4</c:v>
                </c:pt>
                <c:pt idx="6">
                  <c:v>20.2</c:v>
                </c:pt>
                <c:pt idx="7">
                  <c:v>2.7</c:v>
                </c:pt>
                <c:pt idx="8">
                  <c:v>2.2000000000000002</c:v>
                </c:pt>
                <c:pt idx="9">
                  <c:v>2.2000000000000002</c:v>
                </c:pt>
                <c:pt idx="10">
                  <c:v>3</c:v>
                </c:pt>
                <c:pt idx="11">
                  <c:v>1.4</c:v>
                </c:pt>
              </c:numCache>
            </c:numRef>
          </c:val>
          <c:extLst>
            <c:ext xmlns:c16="http://schemas.microsoft.com/office/drawing/2014/chart" uri="{C3380CC4-5D6E-409C-BE32-E72D297353CC}">
              <c16:uniqueId val="{00000000-B192-45E2-BCD4-F0786F152655}"/>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2449029741779705"/>
          <c:y val="2.1306465748207434E-2"/>
          <c:w val="0.733035637749056"/>
          <c:h val="5.3490675204978654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7195118203353283"/>
          <c:y val="3.0796328577625993E-2"/>
          <c:w val="0.61459456716079264"/>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rgbClr val="62A39F"/>
              </a:solidFill>
              <a:ln>
                <a:noFill/>
              </a:ln>
              <a:effectLst/>
            </c:spPr>
            <c:extLst>
              <c:ext xmlns:c16="http://schemas.microsoft.com/office/drawing/2014/chart" uri="{C3380CC4-5D6E-409C-BE32-E72D297353CC}">
                <c16:uniqueId val="{00000011-AA81-474D-BA5F-4F2DBE98D173}"/>
              </c:ext>
            </c:extLst>
          </c:dPt>
          <c:dPt>
            <c:idx val="10"/>
            <c:invertIfNegative val="0"/>
            <c:bubble3D val="0"/>
            <c:spPr>
              <a:solidFill>
                <a:srgbClr val="62A39F"/>
              </a:solidFill>
              <a:ln>
                <a:noFill/>
              </a:ln>
              <a:effectLst/>
            </c:spPr>
            <c:extLst>
              <c:ext xmlns:c16="http://schemas.microsoft.com/office/drawing/2014/chart" uri="{C3380CC4-5D6E-409C-BE32-E72D297353CC}">
                <c16:uniqueId val="{00000012-818B-4F79-8863-9D0C5F4499A5}"/>
              </c:ext>
            </c:extLst>
          </c:dPt>
          <c:dPt>
            <c:idx val="11"/>
            <c:invertIfNegative val="0"/>
            <c:bubble3D val="0"/>
            <c:spPr>
              <a:solidFill>
                <a:srgbClr val="62A39F"/>
              </a:solidFill>
              <a:ln>
                <a:noFill/>
              </a:ln>
              <a:effectLst/>
            </c:spPr>
            <c:extLst>
              <c:ext xmlns:c16="http://schemas.microsoft.com/office/drawing/2014/chart" uri="{C3380CC4-5D6E-409C-BE32-E72D297353CC}">
                <c16:uniqueId val="{00000013-818B-4F79-8863-9D0C5F4499A5}"/>
              </c:ext>
            </c:extLst>
          </c:dPt>
          <c:dPt>
            <c:idx val="1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6-78E9-4A3E-9E62-5BF3734F7BDD}"/>
              </c:ext>
            </c:extLst>
          </c:dPt>
          <c:dPt>
            <c:idx val="1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0-817F-4D6F-9DFA-930B5F1418A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Φύλλο1!$A$2:$A$15</c:f>
              <c:strCache>
                <c:ptCount val="14"/>
                <c:pt idx="0">
                  <c:v>Κάπνισμα</c:v>
                </c:pt>
                <c:pt idx="1">
                  <c:v>Παχυσαρκία </c:v>
                </c:pt>
                <c:pt idx="2">
                  <c:v>Υψηλή αρτηριακή πίεση </c:v>
                </c:pt>
                <c:pt idx="3">
                  <c:v>‘Εντονο άγχος</c:v>
                </c:pt>
                <c:pt idx="4">
                  <c:v>Υψηλή LDL («κακή») χοληστερόλη </c:v>
                </c:pt>
                <c:pt idx="5">
                  <c:v>Οικογενειακό ιστορικό πρόωρης καρδιαγγειακής νόσου </c:v>
                </c:pt>
                <c:pt idx="6">
                  <c:v>Έλλειψη σωματικής δραστηριότητας </c:v>
                </c:pt>
                <c:pt idx="7">
                  <c:v>Σακχαρώδης διαβήτης </c:v>
                </c:pt>
                <c:pt idx="8">
                  <c:v>Διατροφή πλούσια σε αλάτι και υπερεπεξεργασμένα τρόφιμα </c:v>
                </c:pt>
                <c:pt idx="9">
                  <c:v>Συστηματική υπερβολική κατανάλωση αλκοόλ</c:v>
                </c:pt>
                <c:pt idx="10">
                  <c:v>Μεγάλη ηλικία </c:v>
                </c:pt>
                <c:pt idx="11">
                  <c:v>Χρόνια νεφρική νόσος </c:v>
                </c:pt>
                <c:pt idx="12">
                  <c:v>Δεν γνωρίζω/δεν είμαι σίγουρος/η</c:v>
                </c:pt>
                <c:pt idx="13">
                  <c:v>Δ.Α </c:v>
                </c:pt>
              </c:strCache>
            </c:strRef>
          </c:cat>
          <c:val>
            <c:numRef>
              <c:f>Φύλλο1!$B$2:$B$15</c:f>
              <c:numCache>
                <c:formatCode>General</c:formatCode>
                <c:ptCount val="14"/>
                <c:pt idx="0">
                  <c:v>64.3</c:v>
                </c:pt>
                <c:pt idx="1">
                  <c:v>61</c:v>
                </c:pt>
                <c:pt idx="2">
                  <c:v>49.2</c:v>
                </c:pt>
                <c:pt idx="3">
                  <c:v>45.3</c:v>
                </c:pt>
                <c:pt idx="4">
                  <c:v>40</c:v>
                </c:pt>
                <c:pt idx="5">
                  <c:v>34.299999999999997</c:v>
                </c:pt>
                <c:pt idx="6">
                  <c:v>33.700000000000003</c:v>
                </c:pt>
                <c:pt idx="7">
                  <c:v>26.3</c:v>
                </c:pt>
                <c:pt idx="8">
                  <c:v>24.6</c:v>
                </c:pt>
                <c:pt idx="9">
                  <c:v>17.600000000000001</c:v>
                </c:pt>
                <c:pt idx="10">
                  <c:v>13.4</c:v>
                </c:pt>
                <c:pt idx="11">
                  <c:v>7.6</c:v>
                </c:pt>
                <c:pt idx="12">
                  <c:v>0.6</c:v>
                </c:pt>
                <c:pt idx="13">
                  <c:v>0.2</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48146970808802"/>
          <c:y val="0.12245107788090787"/>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D99694"/>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C0504D"/>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0927907107"/>
                  <c:y val="5.0502244561955997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5"/>
                      <c:h val="0.15591733730378202"/>
                    </c:manualLayout>
                  </c15:layout>
                </c:ext>
                <c:ext xmlns:c16="http://schemas.microsoft.com/office/drawing/2014/chart" uri="{C3380CC4-5D6E-409C-BE32-E72D297353CC}">
                  <c16:uniqueId val="{00000005-11D5-4DC7-BE5E-A0C566E9D65A}"/>
                </c:ext>
              </c:extLst>
            </c:dLbl>
            <c:dLbl>
              <c:idx val="3"/>
              <c:layout>
                <c:manualLayout>
                  <c:x val="-6.4415872637922325E-2"/>
                  <c:y val="-0.14632861701794989"/>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4628917877815115"/>
                      <c:h val="0.14150287067404704"/>
                    </c:manualLayout>
                  </c15:layout>
                </c:ext>
                <c:ext xmlns:c16="http://schemas.microsoft.com/office/drawing/2014/chart" uri="{C3380CC4-5D6E-409C-BE32-E72D297353CC}">
                  <c16:uniqueId val="{00000007-11D5-4DC7-BE5E-A0C566E9D65A}"/>
                </c:ext>
              </c:extLst>
            </c:dLbl>
            <c:dLbl>
              <c:idx val="4"/>
              <c:layout>
                <c:manualLayout>
                  <c:x val="-7.0950731421034864E-3"/>
                  <c:y val="-0.15853306002312625"/>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Φύλλο1!$A$2:$A$6</c:f>
              <c:strCache>
                <c:ptCount val="5"/>
                <c:pt idx="0">
                  <c:v>Σίγουρα ναι</c:v>
                </c:pt>
                <c:pt idx="1">
                  <c:v>Μάλλον ναι, χωρίς να είμαι σίγουρος/η</c:v>
                </c:pt>
                <c:pt idx="2">
                  <c:v>Μάλλον όχι</c:v>
                </c:pt>
                <c:pt idx="3">
                  <c:v>Όχι</c:v>
                </c:pt>
                <c:pt idx="4">
                  <c:v>ΔΑ</c:v>
                </c:pt>
              </c:strCache>
            </c:strRef>
          </c:cat>
          <c:val>
            <c:numRef>
              <c:f>Φύλλο1!$B$2:$B$6</c:f>
              <c:numCache>
                <c:formatCode>General</c:formatCode>
                <c:ptCount val="5"/>
                <c:pt idx="0">
                  <c:v>37.9</c:v>
                </c:pt>
                <c:pt idx="1">
                  <c:v>37</c:v>
                </c:pt>
                <c:pt idx="2">
                  <c:v>12.7</c:v>
                </c:pt>
                <c:pt idx="3">
                  <c:v>11.7</c:v>
                </c:pt>
                <c:pt idx="4">
                  <c:v>0.7</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Σίγουρα 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36.5</c:v>
                </c:pt>
                <c:pt idx="2">
                  <c:v>39.200000000000003</c:v>
                </c:pt>
                <c:pt idx="4">
                  <c:v>18</c:v>
                </c:pt>
                <c:pt idx="5">
                  <c:v>23.7</c:v>
                </c:pt>
                <c:pt idx="6">
                  <c:v>34.200000000000003</c:v>
                </c:pt>
                <c:pt idx="7">
                  <c:v>45.1</c:v>
                </c:pt>
                <c:pt idx="8">
                  <c:v>60.1</c:v>
                </c:pt>
                <c:pt idx="10">
                  <c:v>36.700000000000003</c:v>
                </c:pt>
                <c:pt idx="11">
                  <c:v>40.799999999999997</c:v>
                </c:pt>
                <c:pt idx="12">
                  <c:v>35.5</c:v>
                </c:pt>
                <c:pt idx="14">
                  <c:v>40.700000000000003</c:v>
                </c:pt>
                <c:pt idx="15">
                  <c:v>35</c:v>
                </c:pt>
                <c:pt idx="16">
                  <c:v>35.200000000000003</c:v>
                </c:pt>
                <c:pt idx="17">
                  <c:v>43.4</c:v>
                </c:pt>
                <c:pt idx="19">
                  <c:v>37.9</c:v>
                </c:pt>
                <c:pt idx="20">
                  <c:v>38.1</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Δεν είμαι σίγουρος/η</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36.299999999999997</c:v>
                </c:pt>
                <c:pt idx="2">
                  <c:v>37.799999999999997</c:v>
                </c:pt>
                <c:pt idx="4">
                  <c:v>34.9</c:v>
                </c:pt>
                <c:pt idx="5">
                  <c:v>45.9</c:v>
                </c:pt>
                <c:pt idx="6">
                  <c:v>44</c:v>
                </c:pt>
                <c:pt idx="7">
                  <c:v>39.299999999999997</c:v>
                </c:pt>
                <c:pt idx="8">
                  <c:v>27.1</c:v>
                </c:pt>
                <c:pt idx="10">
                  <c:v>35.200000000000003</c:v>
                </c:pt>
                <c:pt idx="11">
                  <c:v>38</c:v>
                </c:pt>
                <c:pt idx="12">
                  <c:v>42.5</c:v>
                </c:pt>
                <c:pt idx="14">
                  <c:v>35.4</c:v>
                </c:pt>
                <c:pt idx="15">
                  <c:v>39.200000000000003</c:v>
                </c:pt>
                <c:pt idx="16">
                  <c:v>37.799999999999997</c:v>
                </c:pt>
                <c:pt idx="17">
                  <c:v>34.299999999999997</c:v>
                </c:pt>
                <c:pt idx="19">
                  <c:v>37.5</c:v>
                </c:pt>
                <c:pt idx="20">
                  <c:v>35.200000000000003</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Μάλλον όχι &amp; 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26.799999999999997</c:v>
                </c:pt>
                <c:pt idx="2">
                  <c:v>22.1</c:v>
                </c:pt>
                <c:pt idx="4">
                  <c:v>45.400000000000006</c:v>
                </c:pt>
                <c:pt idx="5">
                  <c:v>29.4</c:v>
                </c:pt>
                <c:pt idx="6">
                  <c:v>21.799999999999997</c:v>
                </c:pt>
                <c:pt idx="7">
                  <c:v>15</c:v>
                </c:pt>
                <c:pt idx="8">
                  <c:v>12.4</c:v>
                </c:pt>
                <c:pt idx="10">
                  <c:v>27.799999999999997</c:v>
                </c:pt>
                <c:pt idx="11">
                  <c:v>19.600000000000001</c:v>
                </c:pt>
                <c:pt idx="12">
                  <c:v>22</c:v>
                </c:pt>
                <c:pt idx="14">
                  <c:v>23.299999999999997</c:v>
                </c:pt>
                <c:pt idx="15">
                  <c:v>25.5</c:v>
                </c:pt>
                <c:pt idx="16">
                  <c:v>25.8</c:v>
                </c:pt>
                <c:pt idx="17">
                  <c:v>21</c:v>
                </c:pt>
                <c:pt idx="19">
                  <c:v>24</c:v>
                </c:pt>
                <c:pt idx="20">
                  <c:v>25.6</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0.5</c:v>
                </c:pt>
                <c:pt idx="2">
                  <c:v>1</c:v>
                </c:pt>
                <c:pt idx="4">
                  <c:v>1.7</c:v>
                </c:pt>
                <c:pt idx="5">
                  <c:v>1</c:v>
                </c:pt>
                <c:pt idx="6">
                  <c:v>0</c:v>
                </c:pt>
                <c:pt idx="7">
                  <c:v>0.6</c:v>
                </c:pt>
                <c:pt idx="8">
                  <c:v>0.5</c:v>
                </c:pt>
                <c:pt idx="10">
                  <c:v>0.3</c:v>
                </c:pt>
                <c:pt idx="11">
                  <c:v>1.5</c:v>
                </c:pt>
                <c:pt idx="12">
                  <c:v>0</c:v>
                </c:pt>
                <c:pt idx="14">
                  <c:v>0.6</c:v>
                </c:pt>
                <c:pt idx="15">
                  <c:v>0.3</c:v>
                </c:pt>
                <c:pt idx="16">
                  <c:v>1.2</c:v>
                </c:pt>
                <c:pt idx="17">
                  <c:v>1.4</c:v>
                </c:pt>
                <c:pt idx="19">
                  <c:v>0.6</c:v>
                </c:pt>
                <c:pt idx="20">
                  <c:v>1.1000000000000001</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568412282734105"/>
          <c:y val="3.0796328577625993E-2"/>
          <c:w val="0.71636704040964283"/>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62A39F"/>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rgbClr val="62A39F"/>
              </a:solidFill>
              <a:ln>
                <a:noFill/>
              </a:ln>
              <a:effectLst/>
            </c:spPr>
            <c:extLst>
              <c:ext xmlns:c16="http://schemas.microsoft.com/office/drawing/2014/chart" uri="{C3380CC4-5D6E-409C-BE32-E72D297353CC}">
                <c16:uniqueId val="{00000011-AA81-474D-BA5F-4F2DBE98D173}"/>
              </c:ext>
            </c:extLst>
          </c:dPt>
          <c:dPt>
            <c:idx val="9"/>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0-2483-4A66-A51D-6B3F6C661349}"/>
              </c:ext>
            </c:extLst>
          </c:dPt>
          <c:dPt>
            <c:idx val="1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2-818B-4F79-8863-9D0C5F4499A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Πίεση, βάρος, σφίξιμο ή πόνος στο στήθος</c:v>
                </c:pt>
                <c:pt idx="1">
                  <c:v>Πόνος ή ενόχληση που επεκτείνεται σε χέρι/χέρια, ώμο, πλάτη ή γνάθο </c:v>
                </c:pt>
                <c:pt idx="2">
                  <c:v>Δύσπνοια </c:v>
                </c:pt>
                <c:pt idx="3">
                  <c:v>Κρύος ιδρώτας </c:v>
                </c:pt>
                <c:pt idx="4">
                  <c:v>Ξαφνική έντονη αδυναμία </c:v>
                </c:pt>
                <c:pt idx="5">
                  <c:v>Ναυτία ή τάση για έμετο </c:v>
                </c:pt>
                <c:pt idx="6">
                  <c:v>Πονοκέφαλος ή ζάλη</c:v>
                </c:pt>
                <c:pt idx="7">
                  <c:v>Φαγούρα στα χέρια </c:v>
                </c:pt>
                <c:pt idx="8">
                  <c:v>Πόνος στο γόνατο </c:v>
                </c:pt>
                <c:pt idx="9">
                  <c:v>Δεν γνωρίζω ακριβώς</c:v>
                </c:pt>
                <c:pt idx="10">
                  <c:v>ΔΑ</c:v>
                </c:pt>
              </c:strCache>
            </c:strRef>
          </c:cat>
          <c:val>
            <c:numRef>
              <c:f>Φύλλο1!$B$2:$B$12</c:f>
              <c:numCache>
                <c:formatCode>General</c:formatCode>
                <c:ptCount val="11"/>
                <c:pt idx="0">
                  <c:v>81</c:v>
                </c:pt>
                <c:pt idx="1">
                  <c:v>68.5</c:v>
                </c:pt>
                <c:pt idx="2">
                  <c:v>54.5</c:v>
                </c:pt>
                <c:pt idx="3">
                  <c:v>45.5</c:v>
                </c:pt>
                <c:pt idx="4">
                  <c:v>35.9</c:v>
                </c:pt>
                <c:pt idx="5">
                  <c:v>35.700000000000003</c:v>
                </c:pt>
                <c:pt idx="6">
                  <c:v>24.3</c:v>
                </c:pt>
                <c:pt idx="7">
                  <c:v>3.7</c:v>
                </c:pt>
                <c:pt idx="8">
                  <c:v>3.1</c:v>
                </c:pt>
                <c:pt idx="9">
                  <c:v>3.1</c:v>
                </c:pt>
                <c:pt idx="10">
                  <c:v>0.5</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14209922395128"/>
          <c:y val="3.0796328577625993E-2"/>
          <c:w val="0.73914352846728348"/>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rgbClr val="62A39F"/>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rgbClr val="62A39F"/>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Θα καλούσα αμέσως το ΕΚΑΒ</c:v>
                </c:pt>
                <c:pt idx="1">
                  <c:v>Θα επικοινωνούσα πρώτα με τον προσωπικό του γιατρό</c:v>
                </c:pt>
                <c:pt idx="2">
                  <c:v>Θα τον μετέφερα μόνος/η μου σε νοσοκομείο</c:v>
                </c:pt>
                <c:pt idx="3">
                  <c:v>Θα του έλεγα να ξαπλώσει και να χαλαρώσει</c:v>
                </c:pt>
                <c:pt idx="4">
                  <c:v>Θα περίμενα λίγο για να δω αν θα περάσουν τα συμπτώματα</c:v>
                </c:pt>
                <c:pt idx="5">
                  <c:v>Δεν γνωρίζω</c:v>
                </c:pt>
              </c:strCache>
            </c:strRef>
          </c:cat>
          <c:val>
            <c:numRef>
              <c:f>Φύλλο1!$B$2:$B$7</c:f>
              <c:numCache>
                <c:formatCode>General</c:formatCode>
                <c:ptCount val="6"/>
                <c:pt idx="0">
                  <c:v>77.8</c:v>
                </c:pt>
                <c:pt idx="1">
                  <c:v>8.1</c:v>
                </c:pt>
                <c:pt idx="2">
                  <c:v>6.7</c:v>
                </c:pt>
                <c:pt idx="3">
                  <c:v>4.2</c:v>
                </c:pt>
                <c:pt idx="4">
                  <c:v>2.2000000000000002</c:v>
                </c:pt>
                <c:pt idx="5">
                  <c:v>1</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lumMod val="75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lumMod val="75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rgbClr val="62A39F"/>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rgbClr val="62A39F"/>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rgbClr val="62A39F"/>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rgbClr val="62A39F"/>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rgbClr val="62A39F"/>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Φύλλο1!$A$2:$A$10</c:f>
              <c:strCache>
                <c:ptCount val="9"/>
                <c:pt idx="0">
                  <c:v>Ξαφνική δυσκολία στην ομιλία ή στην κατανόηση </c:v>
                </c:pt>
                <c:pt idx="1">
                  <c:v>Ξαφνική αδυναμία ή μούδιασμα στο ένα χέρι ή στη μία πλευρά του σώματος </c:v>
                </c:pt>
                <c:pt idx="2">
                  <c:v>Ξαφνική ασυμμετρία ή πτώση στη μία πλευρά του προσώπου</c:v>
                </c:pt>
                <c:pt idx="3">
                  <c:v>Ξαφνική διαταραχή ισορροπίας ή συντονισμού </c:v>
                </c:pt>
                <c:pt idx="4">
                  <c:v>Ξαφνικός πολύ έντονος πονοκέφαλος χωρίς προφανή αιτία </c:v>
                </c:pt>
                <c:pt idx="5">
                  <c:v>Ξαφνική διαταραχή της όρασης </c:v>
                </c:pt>
                <c:pt idx="6">
                  <c:v>Πόνος στα δόντια μετά το φαγητό </c:v>
                </c:pt>
                <c:pt idx="7">
                  <c:v>Φαγούρα στο δέρμα </c:v>
                </c:pt>
                <c:pt idx="8">
                  <c:v>Δεν γνωρίζω </c:v>
                </c:pt>
              </c:strCache>
            </c:strRef>
          </c:cat>
          <c:val>
            <c:numRef>
              <c:f>Φύλλο1!$B$2:$B$10</c:f>
              <c:numCache>
                <c:formatCode>General</c:formatCode>
                <c:ptCount val="9"/>
                <c:pt idx="0">
                  <c:v>78.5</c:v>
                </c:pt>
                <c:pt idx="1">
                  <c:v>68.599999999999994</c:v>
                </c:pt>
                <c:pt idx="2">
                  <c:v>68.5</c:v>
                </c:pt>
                <c:pt idx="3">
                  <c:v>52.5</c:v>
                </c:pt>
                <c:pt idx="4">
                  <c:v>41</c:v>
                </c:pt>
                <c:pt idx="5">
                  <c:v>33.1</c:v>
                </c:pt>
                <c:pt idx="6">
                  <c:v>3</c:v>
                </c:pt>
                <c:pt idx="7">
                  <c:v>2.4</c:v>
                </c:pt>
                <c:pt idx="8">
                  <c:v>3.5</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7408976033389199"/>
          <c:y val="3.0796328577625993E-2"/>
          <c:w val="0.68067269761306792"/>
          <c:h val="0.8573720012644741"/>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shade val="58000"/>
                </a:schemeClr>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hade val="86000"/>
                </a:schemeClr>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tint val="86000"/>
                </a:schemeClr>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tint val="58000"/>
                </a:schemeClr>
              </a:solidFill>
              <a:ln>
                <a:noFill/>
              </a:ln>
              <a:effectLst/>
            </c:spPr>
            <c:extLst>
              <c:ext xmlns:c16="http://schemas.microsoft.com/office/drawing/2014/chart" uri="{C3380CC4-5D6E-409C-BE32-E72D297353CC}">
                <c16:uniqueId val="{00000007-AA81-474D-BA5F-4F2DBE98D17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Άμεση αναζήτηση επείγουσας ιατρικής βοήθειας</c:v>
                </c:pt>
                <c:pt idx="1">
                  <c:v>Επικοινωνία με γιατρό τις επόμενες ημέρες</c:v>
                </c:pt>
                <c:pt idx="2">
                  <c:v>Δεν χρειάζεται κάτι εφόσον εξαφανιστούν</c:v>
                </c:pt>
                <c:pt idx="3">
                  <c:v>Δεν γνωρίζω</c:v>
                </c:pt>
              </c:strCache>
            </c:strRef>
          </c:cat>
          <c:val>
            <c:numRef>
              <c:f>Φύλλο1!$B$2:$B$5</c:f>
              <c:numCache>
                <c:formatCode>General</c:formatCode>
                <c:ptCount val="4"/>
                <c:pt idx="0">
                  <c:v>77.7</c:v>
                </c:pt>
                <c:pt idx="1">
                  <c:v>17.5</c:v>
                </c:pt>
                <c:pt idx="2">
                  <c:v>2.7</c:v>
                </c:pt>
                <c:pt idx="3">
                  <c:v>2.2000000000000002</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Απόλυτα σίγουρος</c:v>
                </c:pt>
                <c:pt idx="1">
                  <c:v>Μάλλον σίγουρος</c:v>
                </c:pt>
                <c:pt idx="2">
                  <c:v>Ίσως να μπορέσω</c:v>
                </c:pt>
                <c:pt idx="3">
                  <c:v>Μάλλον δεν θα μπορούσα</c:v>
                </c:pt>
                <c:pt idx="4">
                  <c:v>Σίγουρα δεν θα μπορούσα</c:v>
                </c:pt>
                <c:pt idx="5">
                  <c:v>ΔΑ</c:v>
                </c:pt>
              </c:strCache>
            </c:strRef>
          </c:cat>
          <c:val>
            <c:numRef>
              <c:f>Φύλλο1!$B$2:$B$7</c:f>
              <c:numCache>
                <c:formatCode>General</c:formatCode>
                <c:ptCount val="6"/>
                <c:pt idx="0">
                  <c:v>8</c:v>
                </c:pt>
                <c:pt idx="1">
                  <c:v>30.8</c:v>
                </c:pt>
                <c:pt idx="2">
                  <c:v>43.1</c:v>
                </c:pt>
                <c:pt idx="3">
                  <c:v>12.5</c:v>
                </c:pt>
                <c:pt idx="4">
                  <c:v>4.3</c:v>
                </c:pt>
                <c:pt idx="5">
                  <c:v>1.3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Απόλυτα </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7.8</c:v>
                </c:pt>
                <c:pt idx="2">
                  <c:v>8.1999999999999993</c:v>
                </c:pt>
                <c:pt idx="4">
                  <c:v>7.6</c:v>
                </c:pt>
                <c:pt idx="5">
                  <c:v>5.5</c:v>
                </c:pt>
                <c:pt idx="6">
                  <c:v>5.7</c:v>
                </c:pt>
                <c:pt idx="7">
                  <c:v>4.9000000000000004</c:v>
                </c:pt>
                <c:pt idx="8">
                  <c:v>13.4</c:v>
                </c:pt>
                <c:pt idx="10">
                  <c:v>9.1</c:v>
                </c:pt>
                <c:pt idx="11">
                  <c:v>6.5</c:v>
                </c:pt>
                <c:pt idx="12">
                  <c:v>7.5</c:v>
                </c:pt>
                <c:pt idx="14">
                  <c:v>8.6</c:v>
                </c:pt>
                <c:pt idx="15">
                  <c:v>5.0999999999999996</c:v>
                </c:pt>
                <c:pt idx="16">
                  <c:v>8.1</c:v>
                </c:pt>
                <c:pt idx="17">
                  <c:v>15.6</c:v>
                </c:pt>
                <c:pt idx="19">
                  <c:v>7.1</c:v>
                </c:pt>
                <c:pt idx="20">
                  <c:v>11</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Μάλλον σίγουρος</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30.1</c:v>
                </c:pt>
                <c:pt idx="2">
                  <c:v>31.4</c:v>
                </c:pt>
                <c:pt idx="4">
                  <c:v>25.6</c:v>
                </c:pt>
                <c:pt idx="5">
                  <c:v>25.6</c:v>
                </c:pt>
                <c:pt idx="6">
                  <c:v>31.6</c:v>
                </c:pt>
                <c:pt idx="7">
                  <c:v>35.299999999999997</c:v>
                </c:pt>
                <c:pt idx="8">
                  <c:v>34.799999999999997</c:v>
                </c:pt>
                <c:pt idx="10">
                  <c:v>29.7</c:v>
                </c:pt>
                <c:pt idx="11">
                  <c:v>34.299999999999997</c:v>
                </c:pt>
                <c:pt idx="12">
                  <c:v>26.3</c:v>
                </c:pt>
                <c:pt idx="14">
                  <c:v>32.700000000000003</c:v>
                </c:pt>
                <c:pt idx="15">
                  <c:v>32.6</c:v>
                </c:pt>
                <c:pt idx="16">
                  <c:v>29.6</c:v>
                </c:pt>
                <c:pt idx="17">
                  <c:v>19.5</c:v>
                </c:pt>
                <c:pt idx="19">
                  <c:v>31.7</c:v>
                </c:pt>
                <c:pt idx="20">
                  <c:v>28.7</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Ίσως </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44</c:v>
                </c:pt>
                <c:pt idx="2">
                  <c:v>42.3</c:v>
                </c:pt>
                <c:pt idx="4">
                  <c:v>47.4</c:v>
                </c:pt>
                <c:pt idx="5">
                  <c:v>51.1</c:v>
                </c:pt>
                <c:pt idx="6">
                  <c:v>49</c:v>
                </c:pt>
                <c:pt idx="7">
                  <c:v>46</c:v>
                </c:pt>
                <c:pt idx="8">
                  <c:v>29</c:v>
                </c:pt>
                <c:pt idx="10">
                  <c:v>40.200000000000003</c:v>
                </c:pt>
                <c:pt idx="11">
                  <c:v>43.6</c:v>
                </c:pt>
                <c:pt idx="12">
                  <c:v>53.9</c:v>
                </c:pt>
                <c:pt idx="14">
                  <c:v>40.700000000000003</c:v>
                </c:pt>
                <c:pt idx="15">
                  <c:v>46.3</c:v>
                </c:pt>
                <c:pt idx="16">
                  <c:v>41.1</c:v>
                </c:pt>
                <c:pt idx="17">
                  <c:v>48.2</c:v>
                </c:pt>
                <c:pt idx="19">
                  <c:v>43.5</c:v>
                </c:pt>
                <c:pt idx="20">
                  <c:v>41.4</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Δεν θα μπορούσα</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45-43A4-8EBB-DB5B3501A6F4}"/>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16.899999999999999</c:v>
                </c:pt>
                <c:pt idx="2">
                  <c:v>16.7</c:v>
                </c:pt>
                <c:pt idx="4">
                  <c:v>16.2</c:v>
                </c:pt>
                <c:pt idx="5">
                  <c:v>16.399999999999999</c:v>
                </c:pt>
                <c:pt idx="6">
                  <c:v>13.3</c:v>
                </c:pt>
                <c:pt idx="7">
                  <c:v>12.8</c:v>
                </c:pt>
                <c:pt idx="8">
                  <c:v>22.4</c:v>
                </c:pt>
                <c:pt idx="10">
                  <c:v>20.100000000000001</c:v>
                </c:pt>
                <c:pt idx="11">
                  <c:v>14</c:v>
                </c:pt>
                <c:pt idx="12">
                  <c:v>11.1</c:v>
                </c:pt>
                <c:pt idx="14">
                  <c:v>17.3</c:v>
                </c:pt>
                <c:pt idx="15">
                  <c:v>15.100000000000001</c:v>
                </c:pt>
                <c:pt idx="16">
                  <c:v>18.7</c:v>
                </c:pt>
                <c:pt idx="17">
                  <c:v>15.3</c:v>
                </c:pt>
                <c:pt idx="19">
                  <c:v>16.5</c:v>
                </c:pt>
                <c:pt idx="20">
                  <c:v>17.399999999999999</c:v>
                </c:pt>
              </c:numCache>
            </c:numRef>
          </c:val>
          <c:extLst>
            <c:ext xmlns:c16="http://schemas.microsoft.com/office/drawing/2014/chart" uri="{C3380CC4-5D6E-409C-BE32-E72D297353CC}">
              <c16:uniqueId val="{00000004-C255-40C8-B7BD-32C1BE40C6D7}"/>
            </c:ext>
          </c:extLst>
        </c:ser>
        <c:ser>
          <c:idx val="4"/>
          <c:order val="4"/>
          <c:tx>
            <c:strRef>
              <c:f>Φύλλο1!$F$1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Φύλλο1!$F$2:$F$22</c:f>
              <c:numCache>
                <c:formatCode>General</c:formatCode>
                <c:ptCount val="21"/>
                <c:pt idx="1">
                  <c:v>1.2</c:v>
                </c:pt>
                <c:pt idx="2">
                  <c:v>1.4</c:v>
                </c:pt>
                <c:pt idx="4">
                  <c:v>3.2</c:v>
                </c:pt>
                <c:pt idx="5">
                  <c:v>1.4</c:v>
                </c:pt>
                <c:pt idx="6">
                  <c:v>0.5</c:v>
                </c:pt>
                <c:pt idx="7">
                  <c:v>1</c:v>
                </c:pt>
                <c:pt idx="8">
                  <c:v>0.5</c:v>
                </c:pt>
                <c:pt idx="10">
                  <c:v>0.9</c:v>
                </c:pt>
                <c:pt idx="11">
                  <c:v>1.6</c:v>
                </c:pt>
                <c:pt idx="12">
                  <c:v>1.2</c:v>
                </c:pt>
                <c:pt idx="14">
                  <c:v>0.8</c:v>
                </c:pt>
                <c:pt idx="15">
                  <c:v>0.9</c:v>
                </c:pt>
                <c:pt idx="16">
                  <c:v>2.5</c:v>
                </c:pt>
                <c:pt idx="17">
                  <c:v>1.4</c:v>
                </c:pt>
                <c:pt idx="19">
                  <c:v>1.2</c:v>
                </c:pt>
                <c:pt idx="20">
                  <c:v>1.5</c:v>
                </c:pt>
              </c:numCache>
            </c:numRef>
          </c:val>
          <c:extLst>
            <c:ext xmlns:c16="http://schemas.microsoft.com/office/drawing/2014/chart" uri="{C3380CC4-5D6E-409C-BE32-E72D297353CC}">
              <c16:uniqueId val="{00000000-59CF-45C2-B3FC-B36A967FE26A}"/>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226809754239392"/>
          <c:y val="1.5717099822267905E-2"/>
          <c:w val="0.67189084776192565"/>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885246922377637"/>
          <c:y val="5.3651001879171357E-2"/>
          <c:w val="0.69197593974452742"/>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rgbClr val="A1C8C5"/>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bg1">
                  <a:lumMod val="75000"/>
                </a:schemeClr>
              </a:solidFill>
              <a:ln>
                <a:noFill/>
              </a:ln>
              <a:effectLst/>
            </c:spPr>
            <c:extLst>
              <c:ext xmlns:c16="http://schemas.microsoft.com/office/drawing/2014/chart" uri="{C3380CC4-5D6E-409C-BE32-E72D297353CC}">
                <c16:uniqueId val="{0000000C-D459-4FF5-8FD8-503DC3EED9F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Καθόλου πιθανό</c:v>
                </c:pt>
                <c:pt idx="1">
                  <c:v>Ελάχιστα πιθανό</c:v>
                </c:pt>
                <c:pt idx="2">
                  <c:v>Αρκετά πιθανό</c:v>
                </c:pt>
                <c:pt idx="3">
                  <c:v>Πολύ πιθανό</c:v>
                </c:pt>
                <c:pt idx="4">
                  <c:v>Εξαιρετικά πιθανό</c:v>
                </c:pt>
                <c:pt idx="5">
                  <c:v>Έχω ήδη εμφανίσει</c:v>
                </c:pt>
                <c:pt idx="6">
                  <c:v>Δεν γνωρίζω</c:v>
                </c:pt>
              </c:strCache>
            </c:strRef>
          </c:cat>
          <c:val>
            <c:numRef>
              <c:f>Φύλλο1!$B$2:$B$8</c:f>
              <c:numCache>
                <c:formatCode>General</c:formatCode>
                <c:ptCount val="7"/>
                <c:pt idx="0">
                  <c:v>4.9000000000000004</c:v>
                </c:pt>
                <c:pt idx="1">
                  <c:v>25</c:v>
                </c:pt>
                <c:pt idx="2">
                  <c:v>29.9</c:v>
                </c:pt>
                <c:pt idx="3">
                  <c:v>15.9</c:v>
                </c:pt>
                <c:pt idx="4">
                  <c:v>6.6</c:v>
                </c:pt>
                <c:pt idx="5">
                  <c:v>5.8</c:v>
                </c:pt>
                <c:pt idx="6">
                  <c:v>11.9</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3963203155077"/>
          <c:y val="6.6540790416042717E-2"/>
          <c:w val="0.6401388379813836"/>
          <c:h val="0.89427228001318604"/>
        </c:manualLayout>
      </c:layout>
      <c:barChart>
        <c:barDir val="bar"/>
        <c:grouping val="stacked"/>
        <c:varyColors val="0"/>
        <c:ser>
          <c:idx val="0"/>
          <c:order val="0"/>
          <c:tx>
            <c:strRef>
              <c:f>Φύλλο1!$B$1</c:f>
              <c:strCache>
                <c:ptCount val="1"/>
                <c:pt idx="0">
                  <c:v>Πολύ &amp; εξαιρετικά</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Φύλλο1!$B$2:$B$24</c:f>
              <c:numCache>
                <c:formatCode>General</c:formatCode>
                <c:ptCount val="23"/>
                <c:pt idx="1">
                  <c:v>19.5</c:v>
                </c:pt>
                <c:pt idx="2">
                  <c:v>25.4</c:v>
                </c:pt>
                <c:pt idx="4">
                  <c:v>18.8</c:v>
                </c:pt>
                <c:pt idx="5">
                  <c:v>22.8</c:v>
                </c:pt>
                <c:pt idx="6">
                  <c:v>30.2</c:v>
                </c:pt>
                <c:pt idx="7">
                  <c:v>21.8</c:v>
                </c:pt>
                <c:pt idx="8">
                  <c:v>20.5</c:v>
                </c:pt>
                <c:pt idx="10">
                  <c:v>24.799999999999997</c:v>
                </c:pt>
                <c:pt idx="11">
                  <c:v>19.7</c:v>
                </c:pt>
                <c:pt idx="12">
                  <c:v>21.2</c:v>
                </c:pt>
                <c:pt idx="14">
                  <c:v>19.3</c:v>
                </c:pt>
                <c:pt idx="15">
                  <c:v>25.3</c:v>
                </c:pt>
                <c:pt idx="16">
                  <c:v>22.7</c:v>
                </c:pt>
                <c:pt idx="17">
                  <c:v>26.4</c:v>
                </c:pt>
                <c:pt idx="19">
                  <c:v>21</c:v>
                </c:pt>
                <c:pt idx="20">
                  <c:v>27.7</c:v>
                </c:pt>
                <c:pt idx="22">
                  <c:v>33.299999999999997</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Αρκετά </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Φύλλο1!$C$2:$C$24</c:f>
              <c:numCache>
                <c:formatCode>General</c:formatCode>
                <c:ptCount val="23"/>
                <c:pt idx="1">
                  <c:v>29.3</c:v>
                </c:pt>
                <c:pt idx="2">
                  <c:v>30.5</c:v>
                </c:pt>
                <c:pt idx="4">
                  <c:v>22.4</c:v>
                </c:pt>
                <c:pt idx="5">
                  <c:v>32.5</c:v>
                </c:pt>
                <c:pt idx="6">
                  <c:v>34.700000000000003</c:v>
                </c:pt>
                <c:pt idx="7">
                  <c:v>36</c:v>
                </c:pt>
                <c:pt idx="8">
                  <c:v>27.2</c:v>
                </c:pt>
                <c:pt idx="10">
                  <c:v>29.9</c:v>
                </c:pt>
                <c:pt idx="11">
                  <c:v>29.5</c:v>
                </c:pt>
                <c:pt idx="12">
                  <c:v>31.1</c:v>
                </c:pt>
                <c:pt idx="14">
                  <c:v>29.9</c:v>
                </c:pt>
                <c:pt idx="15">
                  <c:v>36.299999999999997</c:v>
                </c:pt>
                <c:pt idx="16">
                  <c:v>24.7</c:v>
                </c:pt>
                <c:pt idx="17">
                  <c:v>22.3</c:v>
                </c:pt>
                <c:pt idx="19">
                  <c:v>30.7</c:v>
                </c:pt>
                <c:pt idx="20">
                  <c:v>28.2</c:v>
                </c:pt>
                <c:pt idx="22">
                  <c:v>31</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Καθόλου &amp; ελάχιστα</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Φύλλο1!$D$2:$D$24</c:f>
              <c:numCache>
                <c:formatCode>General</c:formatCode>
                <c:ptCount val="23"/>
                <c:pt idx="1">
                  <c:v>31</c:v>
                </c:pt>
                <c:pt idx="2">
                  <c:v>28.7</c:v>
                </c:pt>
                <c:pt idx="4">
                  <c:v>41.3</c:v>
                </c:pt>
                <c:pt idx="5">
                  <c:v>32.299999999999997</c:v>
                </c:pt>
                <c:pt idx="6">
                  <c:v>23.5</c:v>
                </c:pt>
                <c:pt idx="7">
                  <c:v>22.3</c:v>
                </c:pt>
                <c:pt idx="8">
                  <c:v>28.1</c:v>
                </c:pt>
                <c:pt idx="10">
                  <c:v>24.799999999999997</c:v>
                </c:pt>
                <c:pt idx="11">
                  <c:v>34.5</c:v>
                </c:pt>
                <c:pt idx="12">
                  <c:v>37.799999999999997</c:v>
                </c:pt>
                <c:pt idx="14">
                  <c:v>34.1</c:v>
                </c:pt>
                <c:pt idx="15">
                  <c:v>21.799999999999997</c:v>
                </c:pt>
                <c:pt idx="16">
                  <c:v>33.5</c:v>
                </c:pt>
                <c:pt idx="17">
                  <c:v>28.900000000000002</c:v>
                </c:pt>
                <c:pt idx="19">
                  <c:v>30.3</c:v>
                </c:pt>
                <c:pt idx="20">
                  <c:v>27.8</c:v>
                </c:pt>
                <c:pt idx="22">
                  <c:v>19.8</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Έχω ήδη εμφανίσει</c:v>
                </c:pt>
              </c:strCache>
            </c:strRef>
          </c:tx>
          <c:spPr>
            <a:solidFill>
              <a:srgbClr val="A1C8C5"/>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0B-43D0-958E-E9F44AAF95C2}"/>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Φύλλο1!$E$2:$E$24</c:f>
              <c:numCache>
                <c:formatCode>General</c:formatCode>
                <c:ptCount val="23"/>
                <c:pt idx="1">
                  <c:v>8</c:v>
                </c:pt>
                <c:pt idx="2">
                  <c:v>3.8</c:v>
                </c:pt>
                <c:pt idx="4">
                  <c:v>1.8</c:v>
                </c:pt>
                <c:pt idx="5">
                  <c:v>1.9</c:v>
                </c:pt>
                <c:pt idx="6">
                  <c:v>1.3</c:v>
                </c:pt>
                <c:pt idx="7">
                  <c:v>4.9000000000000004</c:v>
                </c:pt>
                <c:pt idx="8">
                  <c:v>14.9</c:v>
                </c:pt>
                <c:pt idx="10">
                  <c:v>8.9</c:v>
                </c:pt>
                <c:pt idx="11">
                  <c:v>3.1</c:v>
                </c:pt>
                <c:pt idx="12">
                  <c:v>1</c:v>
                </c:pt>
                <c:pt idx="14">
                  <c:v>5.9</c:v>
                </c:pt>
                <c:pt idx="15">
                  <c:v>3.7</c:v>
                </c:pt>
                <c:pt idx="16">
                  <c:v>7</c:v>
                </c:pt>
                <c:pt idx="17">
                  <c:v>9.6</c:v>
                </c:pt>
                <c:pt idx="19">
                  <c:v>5.0999999999999996</c:v>
                </c:pt>
                <c:pt idx="20">
                  <c:v>8.1</c:v>
                </c:pt>
                <c:pt idx="22">
                  <c:v>8.3000000000000007</c:v>
                </c:pt>
              </c:numCache>
            </c:numRef>
          </c:val>
          <c:extLst>
            <c:ext xmlns:c16="http://schemas.microsoft.com/office/drawing/2014/chart" uri="{C3380CC4-5D6E-409C-BE32-E72D297353CC}">
              <c16:uniqueId val="{00000004-C255-40C8-B7BD-32C1BE40C6D7}"/>
            </c:ext>
          </c:extLst>
        </c:ser>
        <c:ser>
          <c:idx val="4"/>
          <c:order val="4"/>
          <c:tx>
            <c:strRef>
              <c:f>Φύλλο1!$F$1</c:f>
              <c:strCache>
                <c:ptCount val="1"/>
                <c:pt idx="0">
                  <c:v>ΔΓ</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Φύλλο1!$A$2:$A$24</c:f>
              <c:strCache>
                <c:ptCount val="23"/>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Ιστορικό εμφράγματος ή </c:v>
                </c:pt>
                <c:pt idx="22">
                  <c:v>εγκεφαλικού στην οικογένεια </c:v>
                </c:pt>
              </c:strCache>
            </c:strRef>
          </c:cat>
          <c:val>
            <c:numRef>
              <c:f>Φύλλο1!$F$2:$F$24</c:f>
              <c:numCache>
                <c:formatCode>General</c:formatCode>
                <c:ptCount val="23"/>
                <c:pt idx="1">
                  <c:v>12.3</c:v>
                </c:pt>
                <c:pt idx="2">
                  <c:v>11.6</c:v>
                </c:pt>
                <c:pt idx="4">
                  <c:v>15.7</c:v>
                </c:pt>
                <c:pt idx="5">
                  <c:v>10.3</c:v>
                </c:pt>
                <c:pt idx="6">
                  <c:v>10.3</c:v>
                </c:pt>
                <c:pt idx="7">
                  <c:v>15</c:v>
                </c:pt>
                <c:pt idx="8">
                  <c:v>9.3000000000000007</c:v>
                </c:pt>
                <c:pt idx="10">
                  <c:v>11.5</c:v>
                </c:pt>
                <c:pt idx="11">
                  <c:v>13.1</c:v>
                </c:pt>
                <c:pt idx="12">
                  <c:v>8.9</c:v>
                </c:pt>
                <c:pt idx="14">
                  <c:v>10.8</c:v>
                </c:pt>
                <c:pt idx="15">
                  <c:v>13</c:v>
                </c:pt>
                <c:pt idx="16">
                  <c:v>12.1</c:v>
                </c:pt>
                <c:pt idx="17">
                  <c:v>12.8</c:v>
                </c:pt>
                <c:pt idx="19">
                  <c:v>12.9</c:v>
                </c:pt>
                <c:pt idx="20">
                  <c:v>8.1</c:v>
                </c:pt>
                <c:pt idx="22">
                  <c:v>7.6</c:v>
                </c:pt>
              </c:numCache>
            </c:numRef>
          </c:val>
          <c:extLst>
            <c:ext xmlns:c16="http://schemas.microsoft.com/office/drawing/2014/chart" uri="{C3380CC4-5D6E-409C-BE32-E72D297353CC}">
              <c16:uniqueId val="{00000000-59CF-45C2-B3FC-B36A967FE26A}"/>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163444902572391"/>
          <c:y val="1.5717099822267905E-2"/>
          <c:w val="0.83112692061347382"/>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71639077037915"/>
          <c:y val="0.10175164769297368"/>
          <c:w val="0.72565107022185493"/>
          <c:h val="0.78140324782719706"/>
        </c:manualLayout>
      </c:layout>
      <c:barChart>
        <c:barDir val="bar"/>
        <c:grouping val="stacked"/>
        <c:varyColors val="0"/>
        <c:ser>
          <c:idx val="0"/>
          <c:order val="0"/>
          <c:tx>
            <c:strRef>
              <c:f>Φύλλο1!$B$1</c:f>
              <c:strCache>
                <c:ptCount val="1"/>
                <c:pt idx="0">
                  <c:v>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Φύλλο1!$B$2:$B$5</c:f>
              <c:numCache>
                <c:formatCode>General</c:formatCode>
                <c:ptCount val="4"/>
                <c:pt idx="0">
                  <c:v>59.8</c:v>
                </c:pt>
                <c:pt idx="1">
                  <c:v>54.4</c:v>
                </c:pt>
                <c:pt idx="2">
                  <c:v>53.9</c:v>
                </c:pt>
                <c:pt idx="3">
                  <c:v>39.4</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ίσως ναι</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Φύλλο1!$C$2:$C$5</c:f>
              <c:numCache>
                <c:formatCode>General</c:formatCode>
                <c:ptCount val="4"/>
                <c:pt idx="0">
                  <c:v>20.5</c:v>
                </c:pt>
                <c:pt idx="1">
                  <c:v>20.6</c:v>
                </c:pt>
                <c:pt idx="2">
                  <c:v>18.8</c:v>
                </c:pt>
                <c:pt idx="3">
                  <c:v>23.8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μάλλον όχι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Φύλλο1!$D$2:$D$5</c:f>
              <c:numCache>
                <c:formatCode>General</c:formatCode>
                <c:ptCount val="4"/>
                <c:pt idx="0">
                  <c:v>9.1</c:v>
                </c:pt>
                <c:pt idx="1">
                  <c:v>13.3</c:v>
                </c:pt>
                <c:pt idx="2">
                  <c:v>14.2</c:v>
                </c:pt>
                <c:pt idx="3">
                  <c:v>13</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όχι</c:v>
                </c:pt>
              </c:strCache>
            </c:strRef>
          </c:tx>
          <c:spPr>
            <a:solidFill>
              <a:srgbClr val="A7140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Φύλλο1!$E$2:$E$5</c:f>
              <c:numCache>
                <c:formatCode>General</c:formatCode>
                <c:ptCount val="4"/>
                <c:pt idx="0">
                  <c:v>8.8000000000000007</c:v>
                </c:pt>
                <c:pt idx="1">
                  <c:v>9.9</c:v>
                </c:pt>
                <c:pt idx="2">
                  <c:v>10.9</c:v>
                </c:pt>
                <c:pt idx="3">
                  <c:v>18.899999999999999</c:v>
                </c:pt>
              </c:numCache>
            </c:numRef>
          </c:val>
          <c:extLst>
            <c:ext xmlns:c16="http://schemas.microsoft.com/office/drawing/2014/chart" uri="{C3380CC4-5D6E-409C-BE32-E72D297353CC}">
              <c16:uniqueId val="{00000000-B192-45E2-BCD4-F0786F152655}"/>
            </c:ext>
          </c:extLst>
        </c:ser>
        <c:ser>
          <c:idx val="4"/>
          <c:order val="4"/>
          <c:tx>
            <c:strRef>
              <c:f>Φύλλο1!$F$1</c:f>
              <c:strCache>
                <c:ptCount val="1"/>
                <c:pt idx="0">
                  <c:v>δεν θυμάμαι/δεν το μετράω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Φύλλο1!$A$2:$A$5</c:f>
              <c:strCache>
                <c:ptCount val="4"/>
                <c:pt idx="0">
                  <c:v>η αρτηριακή σας πίεση;</c:v>
                </c:pt>
                <c:pt idx="1">
                  <c:v>Τα επίπεδα χοληστερόλη σας;</c:v>
                </c:pt>
                <c:pt idx="2">
                  <c:v>τα επίπεδα σακχάρου ή γλυκοζυλιωμένης αιμοσφαιρίνης σας;</c:v>
                </c:pt>
                <c:pt idx="3">
                  <c:v>Ο δείκτης μάζας του σώματός σας;</c:v>
                </c:pt>
              </c:strCache>
            </c:strRef>
          </c:cat>
          <c:val>
            <c:numRef>
              <c:f>Φύλλο1!$F$2:$F$5</c:f>
              <c:numCache>
                <c:formatCode>General</c:formatCode>
                <c:ptCount val="4"/>
                <c:pt idx="0">
                  <c:v>1.8</c:v>
                </c:pt>
                <c:pt idx="1">
                  <c:v>1.8</c:v>
                </c:pt>
                <c:pt idx="2">
                  <c:v>2.2000000000000002</c:v>
                </c:pt>
                <c:pt idx="3">
                  <c:v>4.8</c:v>
                </c:pt>
              </c:numCache>
            </c:numRef>
          </c:val>
          <c:extLst>
            <c:ext xmlns:c16="http://schemas.microsoft.com/office/drawing/2014/chart" uri="{C3380CC4-5D6E-409C-BE32-E72D297353CC}">
              <c16:uniqueId val="{00000000-AF36-448D-8931-0B178D05B2C1}"/>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4588676024303982"/>
          <c:y val="3.4318974916814876E-2"/>
          <c:w val="0.70977433724197037"/>
          <c:h val="4.708640750420728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spPr>
            <a:solidFill>
              <a:schemeClr val="accent6"/>
            </a:solidFill>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rgbClr val="D38583"/>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bg1">
                  <a:lumMod val="75000"/>
                </a:schemeClr>
              </a:solidFill>
              <a:ln>
                <a:noFill/>
              </a:ln>
              <a:effectLst/>
            </c:spPr>
            <c:extLst>
              <c:ext xmlns:c16="http://schemas.microsoft.com/office/drawing/2014/chart" uri="{C3380CC4-5D6E-409C-BE32-E72D297353CC}">
                <c16:uniqueId val="{00000000-9FCF-456B-A605-360ACC8C7FA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Τους τελευταίους 6 μήνες</c:v>
                </c:pt>
                <c:pt idx="1">
                  <c:v>Πριν από 7–12 μήνες</c:v>
                </c:pt>
                <c:pt idx="2">
                  <c:v>Πριν από 1–2 χρόνια</c:v>
                </c:pt>
                <c:pt idx="3">
                  <c:v>Πριν από 3–5 χρόνια</c:v>
                </c:pt>
                <c:pt idx="4">
                  <c:v>Πάνω από 6 χρόνια</c:v>
                </c:pt>
                <c:pt idx="5">
                  <c:v>Δεν έχω κάνει ποτέ</c:v>
                </c:pt>
                <c:pt idx="6">
                  <c:v>Δεν θυμάμαι</c:v>
                </c:pt>
              </c:strCache>
            </c:strRef>
          </c:cat>
          <c:val>
            <c:numRef>
              <c:f>Φύλλο1!$B$2:$B$8</c:f>
              <c:numCache>
                <c:formatCode>General</c:formatCode>
                <c:ptCount val="7"/>
                <c:pt idx="0">
                  <c:v>49.9</c:v>
                </c:pt>
                <c:pt idx="1">
                  <c:v>28</c:v>
                </c:pt>
                <c:pt idx="2">
                  <c:v>13.1</c:v>
                </c:pt>
                <c:pt idx="3">
                  <c:v>5.2</c:v>
                </c:pt>
                <c:pt idx="4">
                  <c:v>1.6</c:v>
                </c:pt>
                <c:pt idx="5">
                  <c:v>1</c:v>
                </c:pt>
                <c:pt idx="6">
                  <c:v>1.2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Τους τελευταίους 6 μήνες</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Φύλλο1!$B$2:$B$26</c:f>
              <c:numCache>
                <c:formatCode>General</c:formatCode>
                <c:ptCount val="25"/>
                <c:pt idx="1">
                  <c:v>45.5</c:v>
                </c:pt>
                <c:pt idx="2">
                  <c:v>54</c:v>
                </c:pt>
                <c:pt idx="4">
                  <c:v>33.9</c:v>
                </c:pt>
                <c:pt idx="5">
                  <c:v>45.6</c:v>
                </c:pt>
                <c:pt idx="6">
                  <c:v>43.9</c:v>
                </c:pt>
                <c:pt idx="7">
                  <c:v>52.4</c:v>
                </c:pt>
                <c:pt idx="8">
                  <c:v>67.3</c:v>
                </c:pt>
                <c:pt idx="10">
                  <c:v>47.4</c:v>
                </c:pt>
                <c:pt idx="11">
                  <c:v>52</c:v>
                </c:pt>
                <c:pt idx="12">
                  <c:v>53.9</c:v>
                </c:pt>
                <c:pt idx="14">
                  <c:v>50.4</c:v>
                </c:pt>
                <c:pt idx="15">
                  <c:v>44.8</c:v>
                </c:pt>
                <c:pt idx="16">
                  <c:v>54</c:v>
                </c:pt>
                <c:pt idx="17">
                  <c:v>53.4</c:v>
                </c:pt>
                <c:pt idx="19">
                  <c:v>50.5</c:v>
                </c:pt>
                <c:pt idx="20">
                  <c:v>48.3</c:v>
                </c:pt>
                <c:pt idx="22">
                  <c:v>58.5</c:v>
                </c:pt>
                <c:pt idx="23">
                  <c:v>49</c:v>
                </c:pt>
                <c:pt idx="24">
                  <c:v>46.4</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Πριν από 7–12 μήνες</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Φύλλο1!$C$2:$C$26</c:f>
              <c:numCache>
                <c:formatCode>General</c:formatCode>
                <c:ptCount val="25"/>
                <c:pt idx="1">
                  <c:v>28.4</c:v>
                </c:pt>
                <c:pt idx="2">
                  <c:v>27.7</c:v>
                </c:pt>
                <c:pt idx="4">
                  <c:v>29</c:v>
                </c:pt>
                <c:pt idx="5">
                  <c:v>28.7</c:v>
                </c:pt>
                <c:pt idx="6">
                  <c:v>31.1</c:v>
                </c:pt>
                <c:pt idx="7">
                  <c:v>28.8</c:v>
                </c:pt>
                <c:pt idx="8">
                  <c:v>24.4</c:v>
                </c:pt>
                <c:pt idx="10">
                  <c:v>28.3</c:v>
                </c:pt>
                <c:pt idx="11">
                  <c:v>29.2</c:v>
                </c:pt>
                <c:pt idx="12">
                  <c:v>24.4</c:v>
                </c:pt>
                <c:pt idx="14">
                  <c:v>27.6</c:v>
                </c:pt>
                <c:pt idx="15">
                  <c:v>32</c:v>
                </c:pt>
                <c:pt idx="16">
                  <c:v>25</c:v>
                </c:pt>
                <c:pt idx="17">
                  <c:v>24.6</c:v>
                </c:pt>
                <c:pt idx="19">
                  <c:v>27.5</c:v>
                </c:pt>
                <c:pt idx="20">
                  <c:v>29.3</c:v>
                </c:pt>
                <c:pt idx="22">
                  <c:v>23.9</c:v>
                </c:pt>
                <c:pt idx="23">
                  <c:v>28.9</c:v>
                </c:pt>
                <c:pt idx="24">
                  <c:v>29</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Παλιότερα</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Φύλλο1!$A$2:$A$26</c:f>
              <c:strCache>
                <c:ptCount val="25"/>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pt idx="21">
                  <c:v>ΟΙΚΟΝΟΜΙΚΗ ΚΑΤΑΣΤΑΣΗ</c:v>
                </c:pt>
                <c:pt idx="22">
                  <c:v>Άνετη</c:v>
                </c:pt>
                <c:pt idx="23">
                  <c:v>Μέτρια</c:v>
                </c:pt>
                <c:pt idx="24">
                  <c:v>Δύσκολη</c:v>
                </c:pt>
              </c:strCache>
            </c:strRef>
          </c:cat>
          <c:val>
            <c:numRef>
              <c:f>Φύλλο1!$D$2:$D$26</c:f>
              <c:numCache>
                <c:formatCode>General</c:formatCode>
                <c:ptCount val="25"/>
                <c:pt idx="1">
                  <c:v>23.2</c:v>
                </c:pt>
                <c:pt idx="2">
                  <c:v>16.900000000000002</c:v>
                </c:pt>
                <c:pt idx="4">
                  <c:v>31.799999999999997</c:v>
                </c:pt>
                <c:pt idx="5">
                  <c:v>24.5</c:v>
                </c:pt>
                <c:pt idx="6">
                  <c:v>22.2</c:v>
                </c:pt>
                <c:pt idx="7">
                  <c:v>17.100000000000001</c:v>
                </c:pt>
                <c:pt idx="8">
                  <c:v>7.8999999999999995</c:v>
                </c:pt>
                <c:pt idx="10">
                  <c:v>20.900000000000002</c:v>
                </c:pt>
                <c:pt idx="11">
                  <c:v>17.899999999999999</c:v>
                </c:pt>
                <c:pt idx="12">
                  <c:v>21.8</c:v>
                </c:pt>
                <c:pt idx="14">
                  <c:v>19.7</c:v>
                </c:pt>
                <c:pt idx="15">
                  <c:v>21</c:v>
                </c:pt>
                <c:pt idx="16">
                  <c:v>18.900000000000002</c:v>
                </c:pt>
                <c:pt idx="17">
                  <c:v>19.899999999999999</c:v>
                </c:pt>
                <c:pt idx="19">
                  <c:v>20.099999999999998</c:v>
                </c:pt>
                <c:pt idx="20">
                  <c:v>19.400000000000002</c:v>
                </c:pt>
                <c:pt idx="22">
                  <c:v>17.7</c:v>
                </c:pt>
                <c:pt idx="23">
                  <c:v>19.899999999999999</c:v>
                </c:pt>
                <c:pt idx="24">
                  <c:v>21.5</c:v>
                </c:pt>
              </c:numCache>
            </c:numRef>
          </c:val>
          <c:extLst>
            <c:ext xmlns:c16="http://schemas.microsoft.com/office/drawing/2014/chart" uri="{C3380CC4-5D6E-409C-BE32-E72D297353CC}">
              <c16:uniqueId val="{00000003-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696022844734231"/>
          <c:y val="1.5717099822267905E-2"/>
          <c:w val="0.72496953871244174"/>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908332030379798"/>
          <c:y val="5.1257318435447015E-2"/>
          <c:w val="0.69197593974452742"/>
          <c:h val="0.8912982376751265"/>
        </c:manualLayout>
      </c:layout>
      <c:barChart>
        <c:barDir val="bar"/>
        <c:grouping val="clustered"/>
        <c:varyColors val="1"/>
        <c:ser>
          <c:idx val="0"/>
          <c:order val="0"/>
          <c:tx>
            <c:strRef>
              <c:f>Φύλλο1!$B$1</c:f>
              <c:strCache>
                <c:ptCount val="1"/>
                <c:pt idx="0">
                  <c:v>Σειρά 1</c:v>
                </c:pt>
              </c:strCache>
            </c:strRef>
          </c:tx>
          <c:spPr>
            <a:solidFill>
              <a:schemeClr val="accent6"/>
            </a:solidFill>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D38583"/>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3">
                  <a:lumMod val="40000"/>
                  <a:lumOff val="6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Ναι, αναλυτικά</c:v>
                </c:pt>
                <c:pt idx="1">
                  <c:v>Ναι, αλλά μόνο επιγραμματικά</c:v>
                </c:pt>
                <c:pt idx="2">
                  <c:v>Όχι</c:v>
                </c:pt>
                <c:pt idx="3">
                  <c:v>Δεν επισκέφθηκα επαγγελματία υγείας</c:v>
                </c:pt>
                <c:pt idx="4">
                  <c:v>Δεν θυμάμαι</c:v>
                </c:pt>
              </c:strCache>
            </c:strRef>
          </c:cat>
          <c:val>
            <c:numRef>
              <c:f>Φύλλο1!$B$2:$B$6</c:f>
              <c:numCache>
                <c:formatCode>General</c:formatCode>
                <c:ptCount val="5"/>
                <c:pt idx="0">
                  <c:v>34.5</c:v>
                </c:pt>
                <c:pt idx="1">
                  <c:v>20.2</c:v>
                </c:pt>
                <c:pt idx="2">
                  <c:v>39.9</c:v>
                </c:pt>
                <c:pt idx="3">
                  <c:v>4.2</c:v>
                </c:pt>
                <c:pt idx="4">
                  <c:v>1.2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Αναλυτικά</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32.1</c:v>
                </c:pt>
                <c:pt idx="2">
                  <c:v>36.700000000000003</c:v>
                </c:pt>
                <c:pt idx="4">
                  <c:v>15.3</c:v>
                </c:pt>
                <c:pt idx="5">
                  <c:v>22.7</c:v>
                </c:pt>
                <c:pt idx="6">
                  <c:v>29.5</c:v>
                </c:pt>
                <c:pt idx="7">
                  <c:v>42.6</c:v>
                </c:pt>
                <c:pt idx="8">
                  <c:v>55.1</c:v>
                </c:pt>
                <c:pt idx="10">
                  <c:v>35</c:v>
                </c:pt>
                <c:pt idx="11">
                  <c:v>36.5</c:v>
                </c:pt>
                <c:pt idx="12">
                  <c:v>27.6</c:v>
                </c:pt>
                <c:pt idx="14">
                  <c:v>36.1</c:v>
                </c:pt>
                <c:pt idx="15">
                  <c:v>31.1</c:v>
                </c:pt>
                <c:pt idx="16">
                  <c:v>32.6</c:v>
                </c:pt>
                <c:pt idx="17">
                  <c:v>44.3</c:v>
                </c:pt>
                <c:pt idx="19">
                  <c:v>34.799999999999997</c:v>
                </c:pt>
                <c:pt idx="20">
                  <c:v>33.1</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Επιγραμματικά</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22.2</c:v>
                </c:pt>
                <c:pt idx="2">
                  <c:v>18.3</c:v>
                </c:pt>
                <c:pt idx="4">
                  <c:v>22.9</c:v>
                </c:pt>
                <c:pt idx="5">
                  <c:v>28.2</c:v>
                </c:pt>
                <c:pt idx="6">
                  <c:v>25.5</c:v>
                </c:pt>
                <c:pt idx="7">
                  <c:v>21.3</c:v>
                </c:pt>
                <c:pt idx="8">
                  <c:v>8.9</c:v>
                </c:pt>
                <c:pt idx="10">
                  <c:v>18.5</c:v>
                </c:pt>
                <c:pt idx="11">
                  <c:v>20.100000000000001</c:v>
                </c:pt>
                <c:pt idx="12">
                  <c:v>27.7</c:v>
                </c:pt>
                <c:pt idx="14">
                  <c:v>21.5</c:v>
                </c:pt>
                <c:pt idx="15">
                  <c:v>21.7</c:v>
                </c:pt>
                <c:pt idx="16">
                  <c:v>17.5</c:v>
                </c:pt>
                <c:pt idx="17">
                  <c:v>16.899999999999999</c:v>
                </c:pt>
                <c:pt idx="19">
                  <c:v>20.6</c:v>
                </c:pt>
                <c:pt idx="20">
                  <c:v>18.8</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Όχι / Δεν επισκέφθηκα / Δεν θυμάμαι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45.7</c:v>
                </c:pt>
                <c:pt idx="2">
                  <c:v>44.999999999999993</c:v>
                </c:pt>
                <c:pt idx="4">
                  <c:v>61.9</c:v>
                </c:pt>
                <c:pt idx="5">
                  <c:v>49.1</c:v>
                </c:pt>
                <c:pt idx="6">
                  <c:v>45</c:v>
                </c:pt>
                <c:pt idx="7">
                  <c:v>36.1</c:v>
                </c:pt>
                <c:pt idx="8">
                  <c:v>36.1</c:v>
                </c:pt>
                <c:pt idx="10">
                  <c:v>46.5</c:v>
                </c:pt>
                <c:pt idx="11">
                  <c:v>43.4</c:v>
                </c:pt>
                <c:pt idx="12">
                  <c:v>44.8</c:v>
                </c:pt>
                <c:pt idx="14">
                  <c:v>42.4</c:v>
                </c:pt>
                <c:pt idx="15">
                  <c:v>47.199999999999996</c:v>
                </c:pt>
                <c:pt idx="16">
                  <c:v>50</c:v>
                </c:pt>
                <c:pt idx="17">
                  <c:v>38.799999999999997</c:v>
                </c:pt>
                <c:pt idx="19">
                  <c:v>44.6</c:v>
                </c:pt>
                <c:pt idx="20">
                  <c:v>48.2</c:v>
                </c:pt>
              </c:numCache>
            </c:numRef>
          </c:val>
          <c:extLst>
            <c:ext xmlns:c16="http://schemas.microsoft.com/office/drawing/2014/chart" uri="{C3380CC4-5D6E-409C-BE32-E72D297353CC}">
              <c16:uniqueId val="{00000003-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3737593639632407"/>
          <c:y val="1.5717099822267905E-2"/>
          <c:w val="0.75719588678954075"/>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accent2"/>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20015961273689137"/>
                  <c:y val="0.102272454921019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Φύλλο1!$A$2:$A$3</c:f>
              <c:strCache>
                <c:ptCount val="2"/>
                <c:pt idx="0">
                  <c:v>Ναι υπάρχει</c:v>
                </c:pt>
                <c:pt idx="1">
                  <c:v>Όχι δεν υπάρχει / Δεν γνωρίζω /δεν είμαι σίγουρος/η</c:v>
                </c:pt>
              </c:strCache>
            </c:strRef>
          </c:cat>
          <c:val>
            <c:numRef>
              <c:f>Φύλλο1!$B$2:$B$3</c:f>
              <c:numCache>
                <c:formatCode>General</c:formatCode>
                <c:ptCount val="2"/>
                <c:pt idx="0">
                  <c:v>24</c:v>
                </c:pt>
                <c:pt idx="1">
                  <c:v>76</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 υπάρχει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20.8</c:v>
                </c:pt>
                <c:pt idx="2">
                  <c:v>27</c:v>
                </c:pt>
                <c:pt idx="4">
                  <c:v>30.4</c:v>
                </c:pt>
                <c:pt idx="5">
                  <c:v>24.4</c:v>
                </c:pt>
                <c:pt idx="6">
                  <c:v>25</c:v>
                </c:pt>
                <c:pt idx="7">
                  <c:v>23.1</c:v>
                </c:pt>
                <c:pt idx="8">
                  <c:v>18.600000000000001</c:v>
                </c:pt>
                <c:pt idx="10">
                  <c:v>26.4</c:v>
                </c:pt>
                <c:pt idx="11">
                  <c:v>21.1</c:v>
                </c:pt>
                <c:pt idx="12">
                  <c:v>23</c:v>
                </c:pt>
                <c:pt idx="14">
                  <c:v>21.3</c:v>
                </c:pt>
                <c:pt idx="15">
                  <c:v>25.4</c:v>
                </c:pt>
                <c:pt idx="16">
                  <c:v>24.2</c:v>
                </c:pt>
                <c:pt idx="17">
                  <c:v>30</c:v>
                </c:pt>
                <c:pt idx="19">
                  <c:v>24</c:v>
                </c:pt>
                <c:pt idx="20">
                  <c:v>24</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accent2"/>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20015961273689137"/>
                  <c:y val="0.1022724549210197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Φύλλο1!$A$2:$A$3</c:f>
              <c:strCache>
                <c:ptCount val="2"/>
                <c:pt idx="0">
                  <c:v>Ναι υπάρχει</c:v>
                </c:pt>
                <c:pt idx="1">
                  <c:v>Όχι δεν υπάρχει / Δεν γνωρίζω /δεν είμαι σίγουρος/η</c:v>
                </c:pt>
              </c:strCache>
            </c:strRef>
          </c:cat>
          <c:val>
            <c:numRef>
              <c:f>Φύλλο1!$B$2:$B$3</c:f>
              <c:numCache>
                <c:formatCode>General</c:formatCode>
                <c:ptCount val="2"/>
                <c:pt idx="0">
                  <c:v>19.8</c:v>
                </c:pt>
                <c:pt idx="1">
                  <c:v>80.2</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 υπάρχει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18.600000000000001</c:v>
                </c:pt>
                <c:pt idx="2">
                  <c:v>21</c:v>
                </c:pt>
                <c:pt idx="4">
                  <c:v>24.5</c:v>
                </c:pt>
                <c:pt idx="5">
                  <c:v>19.100000000000001</c:v>
                </c:pt>
                <c:pt idx="6">
                  <c:v>17.5</c:v>
                </c:pt>
                <c:pt idx="7">
                  <c:v>17.7</c:v>
                </c:pt>
                <c:pt idx="8">
                  <c:v>19.600000000000001</c:v>
                </c:pt>
                <c:pt idx="10">
                  <c:v>22.5</c:v>
                </c:pt>
                <c:pt idx="11">
                  <c:v>16.7</c:v>
                </c:pt>
                <c:pt idx="12">
                  <c:v>17.7</c:v>
                </c:pt>
                <c:pt idx="14">
                  <c:v>19</c:v>
                </c:pt>
                <c:pt idx="15">
                  <c:v>21.1</c:v>
                </c:pt>
                <c:pt idx="16">
                  <c:v>17.8</c:v>
                </c:pt>
                <c:pt idx="17">
                  <c:v>24.4</c:v>
                </c:pt>
                <c:pt idx="19">
                  <c:v>19.2</c:v>
                </c:pt>
                <c:pt idx="20">
                  <c:v>21.9</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3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41660063605844"/>
          <c:y val="0.18332708290487654"/>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D38583"/>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5.8022676173555214E-2"/>
                  <c:y val="-0.1480589166984133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845638191762001"/>
                  <c:y val="9.06770161283879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5.4258077048177662E-3"/>
                  <c:y val="-0.1710327221913188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Φύλλο1!$A$2:$A$4</c:f>
              <c:strCache>
                <c:ptCount val="3"/>
                <c:pt idx="0">
                  <c:v>Ναι</c:v>
                </c:pt>
                <c:pt idx="1">
                  <c:v>Όχι / Δεν γνωρίζω/δεν είμαι βέβαιος/η</c:v>
                </c:pt>
                <c:pt idx="2">
                  <c:v>Δεν επιθυμώ να απαντήσω</c:v>
                </c:pt>
              </c:strCache>
            </c:strRef>
          </c:cat>
          <c:val>
            <c:numRef>
              <c:f>Φύλλο1!$B$2:$B$4</c:f>
              <c:numCache>
                <c:formatCode>General</c:formatCode>
                <c:ptCount val="3"/>
                <c:pt idx="0">
                  <c:v>15.5</c:v>
                </c:pt>
                <c:pt idx="1">
                  <c:v>83.4</c:v>
                </c:pt>
                <c:pt idx="2">
                  <c:v>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16.3</c:v>
                </c:pt>
                <c:pt idx="2">
                  <c:v>14.8</c:v>
                </c:pt>
                <c:pt idx="4">
                  <c:v>6.8</c:v>
                </c:pt>
                <c:pt idx="5">
                  <c:v>10.6</c:v>
                </c:pt>
                <c:pt idx="6">
                  <c:v>9.5</c:v>
                </c:pt>
                <c:pt idx="7">
                  <c:v>14.7</c:v>
                </c:pt>
                <c:pt idx="8">
                  <c:v>29.9</c:v>
                </c:pt>
                <c:pt idx="10">
                  <c:v>20.3</c:v>
                </c:pt>
                <c:pt idx="11">
                  <c:v>10.6</c:v>
                </c:pt>
                <c:pt idx="12">
                  <c:v>9.9</c:v>
                </c:pt>
                <c:pt idx="14">
                  <c:v>16.2</c:v>
                </c:pt>
                <c:pt idx="15">
                  <c:v>14.6</c:v>
                </c:pt>
                <c:pt idx="16">
                  <c:v>13.7</c:v>
                </c:pt>
                <c:pt idx="17">
                  <c:v>21.2</c:v>
                </c:pt>
                <c:pt idx="19">
                  <c:v>14.6</c:v>
                </c:pt>
                <c:pt idx="20">
                  <c:v>18.5</c:v>
                </c:pt>
              </c:numCache>
            </c:numRef>
          </c:val>
          <c:extLst>
            <c:ext xmlns:c16="http://schemas.microsoft.com/office/drawing/2014/chart" uri="{C3380CC4-5D6E-409C-BE32-E72D297353CC}">
              <c16:uniqueId val="{00000000-DDC9-4828-A88A-BE2EEE558FFB}"/>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3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808406647636997"/>
          <c:y val="0.14266831691938028"/>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rgbClr val="1D9BA1"/>
              </a:solidFill>
              <a:ln w="19050">
                <a:solidFill>
                  <a:schemeClr val="bg1"/>
                </a:solidFill>
              </a:ln>
              <a:effectLst/>
            </c:spPr>
            <c:extLst>
              <c:ext xmlns:c16="http://schemas.microsoft.com/office/drawing/2014/chart" uri="{C3380CC4-5D6E-409C-BE32-E72D297353CC}">
                <c16:uniqueId val="{00000001-8122-4AEB-ABE7-F86BAA6CDAB0}"/>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8122-4AEB-ABE7-F86BAA6CDAB0}"/>
              </c:ext>
            </c:extLst>
          </c:dPt>
          <c:dPt>
            <c:idx val="2"/>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5-8122-4AEB-ABE7-F86BAA6CDAB0}"/>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8122-4AEB-ABE7-F86BAA6CDAB0}"/>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8122-4AEB-ABE7-F86BAA6CDAB0}"/>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8122-4AEB-ABE7-F86BAA6CDAB0}"/>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8122-4AEB-ABE7-F86BAA6CDAB0}"/>
                </c:ext>
              </c:extLst>
            </c:dLbl>
            <c:dLbl>
              <c:idx val="1"/>
              <c:layout>
                <c:manualLayout>
                  <c:x val="-7.0222736640036129E-2"/>
                  <c:y val="0.1692838709994124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8122-4AEB-ABE7-F86BAA6CDAB0}"/>
                </c:ext>
              </c:extLst>
            </c:dLbl>
            <c:dLbl>
              <c:idx val="2"/>
              <c:layout>
                <c:manualLayout>
                  <c:x val="-0.14846898854224871"/>
                  <c:y val="-8.70047294296276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8122-4AEB-ABE7-F86BAA6CDAB0}"/>
                </c:ext>
              </c:extLst>
            </c:dLbl>
            <c:dLbl>
              <c:idx val="3"/>
              <c:layout>
                <c:manualLayout>
                  <c:x val="-2.5367272835738853E-2"/>
                  <c:y val="-0.15721367677883988"/>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8122-4AEB-ABE7-F86BAA6CDAB0}"/>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8122-4AEB-ABE7-F86BAA6CDAB0}"/>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‘Όχι, δεν έτυχε/ δεν χρειάστηκε</c:v>
                </c:pt>
                <c:pt idx="1">
                  <c:v>Ναι τα τελευταία 3  χρόνια</c:v>
                </c:pt>
                <c:pt idx="2">
                  <c:v>Παλαιότερα</c:v>
                </c:pt>
                <c:pt idx="3">
                  <c:v>Δεν θυμάμαι / ΔΑ</c:v>
                </c:pt>
              </c:strCache>
            </c:strRef>
          </c:cat>
          <c:val>
            <c:numRef>
              <c:f>Φύλλο1!$B$2:$B$5</c:f>
              <c:numCache>
                <c:formatCode>General</c:formatCode>
                <c:ptCount val="4"/>
                <c:pt idx="0">
                  <c:v>27.6</c:v>
                </c:pt>
                <c:pt idx="1">
                  <c:v>45.6</c:v>
                </c:pt>
                <c:pt idx="2">
                  <c:v>15.7</c:v>
                </c:pt>
                <c:pt idx="3">
                  <c:v>11.1</c:v>
                </c:pt>
              </c:numCache>
            </c:numRef>
          </c:val>
          <c:extLst>
            <c:ext xmlns:c16="http://schemas.microsoft.com/office/drawing/2014/chart" uri="{C3380CC4-5D6E-409C-BE32-E72D297353CC}">
              <c16:uniqueId val="{0000000C-8122-4AEB-ABE7-F86BAA6CDAB0}"/>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Καθημερινά ή σχεδόν καθημερινά</c:v>
                </c:pt>
                <c:pt idx="1">
                  <c:v>2-4 ημέρες την εβδομάδα</c:v>
                </c:pt>
                <c:pt idx="2">
                  <c:v>1 φορά την εβδομάδα</c:v>
                </c:pt>
                <c:pt idx="3">
                  <c:v>Αραιότερα</c:v>
                </c:pt>
                <c:pt idx="4">
                  <c:v>Σχεδόν ποτέ</c:v>
                </c:pt>
                <c:pt idx="5">
                  <c:v>ΔΑ</c:v>
                </c:pt>
              </c:strCache>
            </c:strRef>
          </c:cat>
          <c:val>
            <c:numRef>
              <c:f>Φύλλο1!$B$2:$B$7</c:f>
              <c:numCache>
                <c:formatCode>General</c:formatCode>
                <c:ptCount val="6"/>
                <c:pt idx="0">
                  <c:v>26.3</c:v>
                </c:pt>
                <c:pt idx="1">
                  <c:v>35.799999999999997</c:v>
                </c:pt>
                <c:pt idx="2">
                  <c:v>13.6</c:v>
                </c:pt>
                <c:pt idx="3">
                  <c:v>10.9</c:v>
                </c:pt>
                <c:pt idx="4">
                  <c:v>12.8</c:v>
                </c:pt>
                <c:pt idx="5">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3">
                  <a:shade val="50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3">
                  <a:shade val="7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shade val="9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3">
                  <a:tint val="9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3">
                  <a:tint val="70000"/>
                </a:schemeClr>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accent3">
                  <a:tint val="50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Σχεδόν καθημερινά (4 ή περισσότερες φορές την εβδομάδα)</c:v>
                </c:pt>
                <c:pt idx="1">
                  <c:v>2-3 φορές την εβδομάδα</c:v>
                </c:pt>
                <c:pt idx="2">
                  <c:v>1 φορά την εβδομάδα</c:v>
                </c:pt>
                <c:pt idx="3">
                  <c:v>Αραιότερα</c:v>
                </c:pt>
                <c:pt idx="4">
                  <c:v>Σχεδόν ποτέ</c:v>
                </c:pt>
                <c:pt idx="5">
                  <c:v>ΔΑ</c:v>
                </c:pt>
              </c:strCache>
            </c:strRef>
          </c:cat>
          <c:val>
            <c:numRef>
              <c:f>Φύλλο1!$B$2:$B$7</c:f>
              <c:numCache>
                <c:formatCode>General</c:formatCode>
                <c:ptCount val="6"/>
                <c:pt idx="0">
                  <c:v>12.2</c:v>
                </c:pt>
                <c:pt idx="1">
                  <c:v>36.1</c:v>
                </c:pt>
                <c:pt idx="2">
                  <c:v>29.7</c:v>
                </c:pt>
                <c:pt idx="3">
                  <c:v>15.6</c:v>
                </c:pt>
                <c:pt idx="4">
                  <c:v>6.1</c:v>
                </c:pt>
                <c:pt idx="5">
                  <c:v>0.2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91441238861"/>
          <c:y val="5.604473068666091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A71409"/>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D99694"/>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B-8E21-40E2-97DB-04E2CB2852E4}"/>
              </c:ext>
            </c:extLst>
          </c:dPt>
          <c:dPt>
            <c:idx val="6"/>
            <c:invertIfNegative val="0"/>
            <c:bubble3D val="0"/>
            <c:spPr>
              <a:solidFill>
                <a:schemeClr val="accent1">
                  <a:tint val="48000"/>
                </a:schemeClr>
              </a:solidFill>
              <a:ln>
                <a:noFill/>
              </a:ln>
              <a:effectLst/>
            </c:spPr>
            <c:extLst>
              <c:ext xmlns:c16="http://schemas.microsoft.com/office/drawing/2014/chart" uri="{C3380CC4-5D6E-409C-BE32-E72D297353CC}">
                <c16:uniqueId val="{0000000D-8D04-4BE7-92F2-8F624879BF9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Περισσότερο από 15 ποτήρια κρασί ή και άλλο ποτό την εβδομάδα</c:v>
                </c:pt>
                <c:pt idx="1">
                  <c:v>10-15 την εβδομάδα</c:v>
                </c:pt>
                <c:pt idx="2">
                  <c:v>5-10 την εβδομάδα</c:v>
                </c:pt>
                <c:pt idx="3">
                  <c:v>Κάτω από 5 την εβδομάδα</c:v>
                </c:pt>
                <c:pt idx="4">
                  <c:v>Σπάνια</c:v>
                </c:pt>
                <c:pt idx="5">
                  <c:v>Καθόλου</c:v>
                </c:pt>
                <c:pt idx="6">
                  <c:v>ΔΑ</c:v>
                </c:pt>
              </c:strCache>
            </c:strRef>
          </c:cat>
          <c:val>
            <c:numRef>
              <c:f>Φύλλο1!$B$2:$B$8</c:f>
              <c:numCache>
                <c:formatCode>General</c:formatCode>
                <c:ptCount val="7"/>
                <c:pt idx="0">
                  <c:v>2.9</c:v>
                </c:pt>
                <c:pt idx="1">
                  <c:v>4</c:v>
                </c:pt>
                <c:pt idx="2">
                  <c:v>10.1</c:v>
                </c:pt>
                <c:pt idx="3">
                  <c:v>25.3</c:v>
                </c:pt>
                <c:pt idx="4">
                  <c:v>31.9</c:v>
                </c:pt>
                <c:pt idx="5">
                  <c:v>25.6</c:v>
                </c:pt>
                <c:pt idx="6">
                  <c:v>0.2</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480586435996257"/>
          <c:y val="7.41163938991692E-2"/>
          <c:w val="0.6744033279969891"/>
          <c:h val="0.85539239246597421"/>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D38583"/>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rgbClr val="FFCC66"/>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Καπνίζω / ατμίζω καθημερινά</c:v>
                </c:pt>
                <c:pt idx="1">
                  <c:v>Καπνίζω / ατμίζω περιστασιακά</c:v>
                </c:pt>
                <c:pt idx="2">
                  <c:v>Το έχω διακόψει πάνω από ένα χρόνο</c:v>
                </c:pt>
                <c:pt idx="3">
                  <c:v>Δεν κάπνισα / άτμισα ποτέ</c:v>
                </c:pt>
                <c:pt idx="4">
                  <c:v>ΔΑ</c:v>
                </c:pt>
              </c:strCache>
            </c:strRef>
          </c:cat>
          <c:val>
            <c:numRef>
              <c:f>Φύλλο1!$B$2:$B$6</c:f>
              <c:numCache>
                <c:formatCode>General</c:formatCode>
                <c:ptCount val="5"/>
                <c:pt idx="0">
                  <c:v>29.4</c:v>
                </c:pt>
                <c:pt idx="1">
                  <c:v>12.600000000000001</c:v>
                </c:pt>
                <c:pt idx="2">
                  <c:v>19.7</c:v>
                </c:pt>
                <c:pt idx="3">
                  <c:v>37.6</c:v>
                </c:pt>
                <c:pt idx="4">
                  <c:v>0.7</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rgbClr val="1D9BA1"/>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D38583"/>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rgbClr val="C00000"/>
              </a:solidFill>
              <a:ln>
                <a:noFill/>
              </a:ln>
              <a:effectLst/>
            </c:spPr>
            <c:extLst>
              <c:ext xmlns:c16="http://schemas.microsoft.com/office/drawing/2014/chart" uri="{C3380CC4-5D6E-409C-BE32-E72D297353CC}">
                <c16:uniqueId val="{00000009-8E21-40E2-97DB-04E2CB2852E4}"/>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Φύλλο1!$A$2:$A$7</c:f>
              <c:strCache>
                <c:ptCount val="6"/>
                <c:pt idx="0">
                  <c:v>Αρκετά λιγότερο από το κανονικό</c:v>
                </c:pt>
                <c:pt idx="1">
                  <c:v>Μάλλον λιγότερο από το κανονικό</c:v>
                </c:pt>
                <c:pt idx="2">
                  <c:v>Κανονικό</c:v>
                </c:pt>
                <c:pt idx="3">
                  <c:v>Μάλλον περισσότερο από το κανονικό</c:v>
                </c:pt>
                <c:pt idx="4">
                  <c:v>Αρκετά περισσότερο από το κανονικό</c:v>
                </c:pt>
                <c:pt idx="5">
                  <c:v>ΔΑ</c:v>
                </c:pt>
              </c:strCache>
            </c:strRef>
          </c:cat>
          <c:val>
            <c:numRef>
              <c:f>Φύλλο1!$B$2:$B$7</c:f>
              <c:numCache>
                <c:formatCode>General</c:formatCode>
                <c:ptCount val="6"/>
                <c:pt idx="0">
                  <c:v>2.6</c:v>
                </c:pt>
                <c:pt idx="1">
                  <c:v>9.6999999999999993</c:v>
                </c:pt>
                <c:pt idx="2">
                  <c:v>41.7</c:v>
                </c:pt>
                <c:pt idx="3">
                  <c:v>32.6</c:v>
                </c:pt>
                <c:pt idx="4">
                  <c:v>12.8</c:v>
                </c:pt>
                <c:pt idx="5">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Αρκετά &amp; Μάλλον περισσότερο</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B1-4D60-A44E-5BF4174E7095}"/>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42.400000000000006</c:v>
                </c:pt>
                <c:pt idx="2">
                  <c:v>48.2</c:v>
                </c:pt>
                <c:pt idx="4">
                  <c:v>28.5</c:v>
                </c:pt>
                <c:pt idx="5">
                  <c:v>40</c:v>
                </c:pt>
                <c:pt idx="6">
                  <c:v>50.3</c:v>
                </c:pt>
                <c:pt idx="7">
                  <c:v>56.6</c:v>
                </c:pt>
                <c:pt idx="8">
                  <c:v>51.8</c:v>
                </c:pt>
                <c:pt idx="10">
                  <c:v>47.1</c:v>
                </c:pt>
                <c:pt idx="11">
                  <c:v>44</c:v>
                </c:pt>
                <c:pt idx="12">
                  <c:v>43.5</c:v>
                </c:pt>
                <c:pt idx="14">
                  <c:v>44.9</c:v>
                </c:pt>
                <c:pt idx="15">
                  <c:v>46.800000000000004</c:v>
                </c:pt>
                <c:pt idx="16">
                  <c:v>42.6</c:v>
                </c:pt>
                <c:pt idx="17">
                  <c:v>50.6</c:v>
                </c:pt>
                <c:pt idx="19">
                  <c:v>45.400000000000006</c:v>
                </c:pt>
                <c:pt idx="20">
                  <c:v>45.6</c:v>
                </c:pt>
              </c:numCache>
            </c:numRef>
          </c:val>
          <c:extLst>
            <c:ext xmlns:c16="http://schemas.microsoft.com/office/drawing/2014/chart" uri="{C3380CC4-5D6E-409C-BE32-E72D297353CC}">
              <c16:uniqueId val="{00000000-C255-40C8-B7BD-32C1BE40C6D7}"/>
            </c:ext>
          </c:extLst>
        </c:ser>
        <c:ser>
          <c:idx val="1"/>
          <c:order val="1"/>
          <c:tx>
            <c:strRef>
              <c:f>Φύλλο1!$C$1</c:f>
              <c:strCache>
                <c:ptCount val="1"/>
                <c:pt idx="0">
                  <c:v>Κανονικό</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43.3</c:v>
                </c:pt>
                <c:pt idx="2">
                  <c:v>40.1</c:v>
                </c:pt>
                <c:pt idx="4">
                  <c:v>50.3</c:v>
                </c:pt>
                <c:pt idx="5">
                  <c:v>42.4</c:v>
                </c:pt>
                <c:pt idx="6">
                  <c:v>37.6</c:v>
                </c:pt>
                <c:pt idx="7">
                  <c:v>36</c:v>
                </c:pt>
                <c:pt idx="8">
                  <c:v>40.700000000000003</c:v>
                </c:pt>
                <c:pt idx="10">
                  <c:v>40.5</c:v>
                </c:pt>
                <c:pt idx="11">
                  <c:v>42.7</c:v>
                </c:pt>
                <c:pt idx="12">
                  <c:v>42.6</c:v>
                </c:pt>
                <c:pt idx="14">
                  <c:v>41</c:v>
                </c:pt>
                <c:pt idx="15">
                  <c:v>43.9</c:v>
                </c:pt>
                <c:pt idx="16">
                  <c:v>41</c:v>
                </c:pt>
                <c:pt idx="17">
                  <c:v>38.6</c:v>
                </c:pt>
                <c:pt idx="19">
                  <c:v>41.7</c:v>
                </c:pt>
                <c:pt idx="20">
                  <c:v>42.2</c:v>
                </c:pt>
              </c:numCache>
            </c:numRef>
          </c:val>
          <c:extLst>
            <c:ext xmlns:c16="http://schemas.microsoft.com/office/drawing/2014/chart" uri="{C3380CC4-5D6E-409C-BE32-E72D297353CC}">
              <c16:uniqueId val="{00000001-C255-40C8-B7BD-32C1BE40C6D7}"/>
            </c:ext>
          </c:extLst>
        </c:ser>
        <c:ser>
          <c:idx val="2"/>
          <c:order val="2"/>
          <c:tx>
            <c:strRef>
              <c:f>Φύλλο1!$D$1</c:f>
              <c:strCache>
                <c:ptCount val="1"/>
                <c:pt idx="0">
                  <c:v>Αρκετά &amp; Μάλλον λιγότερο</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13.5</c:v>
                </c:pt>
                <c:pt idx="2">
                  <c:v>11.2</c:v>
                </c:pt>
                <c:pt idx="4">
                  <c:v>19.3</c:v>
                </c:pt>
                <c:pt idx="5">
                  <c:v>17.600000000000001</c:v>
                </c:pt>
                <c:pt idx="6">
                  <c:v>11.5</c:v>
                </c:pt>
                <c:pt idx="7">
                  <c:v>7.5</c:v>
                </c:pt>
                <c:pt idx="8">
                  <c:v>7.1000000000000005</c:v>
                </c:pt>
                <c:pt idx="10">
                  <c:v>11.7</c:v>
                </c:pt>
                <c:pt idx="11">
                  <c:v>12.8</c:v>
                </c:pt>
                <c:pt idx="12">
                  <c:v>13.899999999999999</c:v>
                </c:pt>
                <c:pt idx="14">
                  <c:v>13.7</c:v>
                </c:pt>
                <c:pt idx="15">
                  <c:v>8.9</c:v>
                </c:pt>
                <c:pt idx="16">
                  <c:v>15.299999999999999</c:v>
                </c:pt>
                <c:pt idx="17">
                  <c:v>10.1</c:v>
                </c:pt>
                <c:pt idx="19">
                  <c:v>12.200000000000001</c:v>
                </c:pt>
                <c:pt idx="20">
                  <c:v>11.9</c:v>
                </c:pt>
              </c:numCache>
            </c:numRef>
          </c:val>
          <c:extLst>
            <c:ext xmlns:c16="http://schemas.microsoft.com/office/drawing/2014/chart" uri="{C3380CC4-5D6E-409C-BE32-E72D297353CC}">
              <c16:uniqueId val="{00000003-C255-40C8-B7BD-32C1BE40C6D7}"/>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0.7</c:v>
                </c:pt>
                <c:pt idx="2">
                  <c:v>0.4</c:v>
                </c:pt>
                <c:pt idx="4">
                  <c:v>1.8</c:v>
                </c:pt>
                <c:pt idx="5">
                  <c:v>0</c:v>
                </c:pt>
                <c:pt idx="6">
                  <c:v>0.5</c:v>
                </c:pt>
                <c:pt idx="7">
                  <c:v>0</c:v>
                </c:pt>
                <c:pt idx="8">
                  <c:v>0.4</c:v>
                </c:pt>
                <c:pt idx="10">
                  <c:v>0.7</c:v>
                </c:pt>
                <c:pt idx="11">
                  <c:v>0.5</c:v>
                </c:pt>
                <c:pt idx="12">
                  <c:v>0</c:v>
                </c:pt>
                <c:pt idx="14">
                  <c:v>0.4</c:v>
                </c:pt>
                <c:pt idx="15">
                  <c:v>0.3</c:v>
                </c:pt>
                <c:pt idx="16">
                  <c:v>1.2</c:v>
                </c:pt>
                <c:pt idx="17">
                  <c:v>0.7</c:v>
                </c:pt>
                <c:pt idx="19">
                  <c:v>0.6</c:v>
                </c:pt>
                <c:pt idx="20">
                  <c:v>0.3</c:v>
                </c:pt>
              </c:numCache>
            </c:numRef>
          </c:val>
          <c:extLst>
            <c:ext xmlns:c16="http://schemas.microsoft.com/office/drawing/2014/chart" uri="{C3380CC4-5D6E-409C-BE32-E72D297353CC}">
              <c16:uniqueId val="{00000004-C255-40C8-B7BD-32C1BE40C6D7}"/>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146383894766868"/>
          <c:y val="1.5717099822267905E-2"/>
          <c:w val="0.84818792841899682"/>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48146970808802"/>
          <c:y val="0.12245107788090787"/>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FFCC66"/>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C0504D"/>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618080671079848"/>
                  <c:y val="5.5698051121732635E-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2"/>
                      <c:h val="0.19940023277615118"/>
                    </c:manualLayout>
                  </c15:layout>
                </c:ext>
                <c:ext xmlns:c16="http://schemas.microsoft.com/office/drawing/2014/chart" uri="{C3380CC4-5D6E-409C-BE32-E72D297353CC}">
                  <c16:uniqueId val="{00000005-11D5-4DC7-BE5E-A0C566E9D65A}"/>
                </c:ext>
              </c:extLst>
            </c:dLbl>
            <c:dLbl>
              <c:idx val="3"/>
              <c:layout>
                <c:manualLayout>
                  <c:x val="-6.4415872637922325E-2"/>
                  <c:y val="-0.14632861701794989"/>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4628917877815115"/>
                      <c:h val="0.14150287067404704"/>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και γνωρίζω αρκετά καλά τι είναι</c:v>
                </c:pt>
                <c:pt idx="1">
                  <c:v>Ναι, αλλά γνωρίζω λίγα πράγματα</c:v>
                </c:pt>
                <c:pt idx="2">
                  <c:v>Μόνο το όνομα έχω ακούσει</c:v>
                </c:pt>
                <c:pt idx="3">
                  <c:v>Όχι</c:v>
                </c:pt>
              </c:strCache>
            </c:strRef>
          </c:cat>
          <c:val>
            <c:numRef>
              <c:f>Φύλλο1!$B$2:$B$5</c:f>
              <c:numCache>
                <c:formatCode>General</c:formatCode>
                <c:ptCount val="4"/>
                <c:pt idx="0">
                  <c:v>37.700000000000003</c:v>
                </c:pt>
                <c:pt idx="1">
                  <c:v>33.9</c:v>
                </c:pt>
                <c:pt idx="2">
                  <c:v>14.1</c:v>
                </c:pt>
                <c:pt idx="3">
                  <c:v>14.4</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και γνωρίζω τι είναι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33.9</c:v>
                </c:pt>
                <c:pt idx="2">
                  <c:v>41.2</c:v>
                </c:pt>
                <c:pt idx="4">
                  <c:v>20.7</c:v>
                </c:pt>
                <c:pt idx="5">
                  <c:v>34.700000000000003</c:v>
                </c:pt>
                <c:pt idx="6">
                  <c:v>50.4</c:v>
                </c:pt>
                <c:pt idx="7">
                  <c:v>49.1</c:v>
                </c:pt>
                <c:pt idx="8">
                  <c:v>37.200000000000003</c:v>
                </c:pt>
                <c:pt idx="10">
                  <c:v>32.6</c:v>
                </c:pt>
                <c:pt idx="11">
                  <c:v>42.9</c:v>
                </c:pt>
                <c:pt idx="12">
                  <c:v>44.9</c:v>
                </c:pt>
                <c:pt idx="14">
                  <c:v>37.5</c:v>
                </c:pt>
                <c:pt idx="15">
                  <c:v>38.1</c:v>
                </c:pt>
                <c:pt idx="16">
                  <c:v>35</c:v>
                </c:pt>
                <c:pt idx="17">
                  <c:v>43.9</c:v>
                </c:pt>
                <c:pt idx="19">
                  <c:v>39.1</c:v>
                </c:pt>
                <c:pt idx="20">
                  <c:v>32.299999999999997</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Ναι, αλλά γνωρίζω λίγα </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34.4</c:v>
                </c:pt>
                <c:pt idx="2">
                  <c:v>33.4</c:v>
                </c:pt>
                <c:pt idx="4">
                  <c:v>34.200000000000003</c:v>
                </c:pt>
                <c:pt idx="5">
                  <c:v>41.9</c:v>
                </c:pt>
                <c:pt idx="6">
                  <c:v>29.6</c:v>
                </c:pt>
                <c:pt idx="7">
                  <c:v>36.1</c:v>
                </c:pt>
                <c:pt idx="8">
                  <c:v>30.2</c:v>
                </c:pt>
                <c:pt idx="10">
                  <c:v>34.700000000000003</c:v>
                </c:pt>
                <c:pt idx="11">
                  <c:v>32</c:v>
                </c:pt>
                <c:pt idx="12">
                  <c:v>36.4</c:v>
                </c:pt>
                <c:pt idx="14">
                  <c:v>33.700000000000003</c:v>
                </c:pt>
                <c:pt idx="15">
                  <c:v>33.799999999999997</c:v>
                </c:pt>
                <c:pt idx="16">
                  <c:v>36.299999999999997</c:v>
                </c:pt>
                <c:pt idx="17">
                  <c:v>28</c:v>
                </c:pt>
                <c:pt idx="19">
                  <c:v>33.9</c:v>
                </c:pt>
                <c:pt idx="20">
                  <c:v>34.4</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Μόνο το όνομα </c:v>
                </c:pt>
              </c:strCache>
            </c:strRef>
          </c:tx>
          <c:spPr>
            <a:solidFill>
              <a:srgbClr val="FFCC66"/>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15</c:v>
                </c:pt>
                <c:pt idx="2">
                  <c:v>13.1</c:v>
                </c:pt>
                <c:pt idx="4">
                  <c:v>25.1</c:v>
                </c:pt>
                <c:pt idx="5">
                  <c:v>15</c:v>
                </c:pt>
                <c:pt idx="6">
                  <c:v>10.9</c:v>
                </c:pt>
                <c:pt idx="7">
                  <c:v>9</c:v>
                </c:pt>
                <c:pt idx="8">
                  <c:v>10.199999999999999</c:v>
                </c:pt>
                <c:pt idx="10">
                  <c:v>14.7</c:v>
                </c:pt>
                <c:pt idx="11">
                  <c:v>13.5</c:v>
                </c:pt>
                <c:pt idx="12">
                  <c:v>12.7</c:v>
                </c:pt>
                <c:pt idx="14">
                  <c:v>14.4</c:v>
                </c:pt>
                <c:pt idx="15">
                  <c:v>14.9</c:v>
                </c:pt>
                <c:pt idx="16">
                  <c:v>12.6</c:v>
                </c:pt>
                <c:pt idx="17">
                  <c:v>14</c:v>
                </c:pt>
                <c:pt idx="19">
                  <c:v>13</c:v>
                </c:pt>
                <c:pt idx="20">
                  <c:v>18.3</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82-4D09-B3C3-06C2F57B16A8}"/>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16.600000000000001</c:v>
                </c:pt>
                <c:pt idx="2">
                  <c:v>12.3</c:v>
                </c:pt>
                <c:pt idx="4">
                  <c:v>20</c:v>
                </c:pt>
                <c:pt idx="5">
                  <c:v>8.3000000000000007</c:v>
                </c:pt>
                <c:pt idx="6">
                  <c:v>9.1</c:v>
                </c:pt>
                <c:pt idx="7">
                  <c:v>5.9</c:v>
                </c:pt>
                <c:pt idx="8">
                  <c:v>22.5</c:v>
                </c:pt>
                <c:pt idx="10">
                  <c:v>18</c:v>
                </c:pt>
                <c:pt idx="11">
                  <c:v>11.6</c:v>
                </c:pt>
                <c:pt idx="12">
                  <c:v>6.1</c:v>
                </c:pt>
                <c:pt idx="14">
                  <c:v>14.4</c:v>
                </c:pt>
                <c:pt idx="15">
                  <c:v>13.1</c:v>
                </c:pt>
                <c:pt idx="16">
                  <c:v>16.100000000000001</c:v>
                </c:pt>
                <c:pt idx="17">
                  <c:v>14</c:v>
                </c:pt>
                <c:pt idx="19">
                  <c:v>13.9</c:v>
                </c:pt>
                <c:pt idx="20">
                  <c:v>15</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21083659092106605"/>
          <c:y val="3.231177783349703E-4"/>
          <c:w val="0.75883272853578188"/>
          <c:h val="5.5038074564362396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61974917891709"/>
          <c:y val="0.17641765281890215"/>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rgbClr val="D38583"/>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accent2"/>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8.8626672382284596E-2"/>
                  <c:y val="9.088335359228678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8.9834856072262104E-2"/>
                  <c:y val="-0.10662394006162473"/>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1.6229078098762048E-2"/>
                  <c:y val="-0.16691220505332663"/>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9154872832872968"/>
                      <c:h val="0.16171513336986917"/>
                    </c:manualLayout>
                  </c15:layout>
                </c:ext>
                <c:ext xmlns:c16="http://schemas.microsoft.com/office/drawing/2014/chart" uri="{C3380CC4-5D6E-409C-BE32-E72D297353CC}">
                  <c16:uniqueId val="{00000005-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Φύλλο1!$A$2:$A$4</c:f>
              <c:strCache>
                <c:ptCount val="3"/>
                <c:pt idx="0">
                  <c:v>Ναι</c:v>
                </c:pt>
                <c:pt idx="1">
                  <c:v>Όχι</c:v>
                </c:pt>
                <c:pt idx="2">
                  <c:v>Δεν είμαι βέβαιος/η</c:v>
                </c:pt>
              </c:strCache>
            </c:strRef>
          </c:cat>
          <c:val>
            <c:numRef>
              <c:f>Φύλλο1!$B$2:$B$4</c:f>
              <c:numCache>
                <c:formatCode>General</c:formatCode>
                <c:ptCount val="3"/>
                <c:pt idx="0">
                  <c:v>71.900000000000006</c:v>
                </c:pt>
                <c:pt idx="1">
                  <c:v>24.4</c:v>
                </c:pt>
                <c:pt idx="2">
                  <c:v>3.7</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clustered"/>
        <c:varyColors val="0"/>
        <c:ser>
          <c:idx val="0"/>
          <c:order val="0"/>
          <c:tx>
            <c:strRef>
              <c:f>Φύλλο1!$B$1</c:f>
              <c:strCache>
                <c:ptCount val="1"/>
                <c:pt idx="0">
                  <c:v>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Φύλλο1!$B$2:$B$20</c:f>
              <c:numCache>
                <c:formatCode>General</c:formatCode>
                <c:ptCount val="19"/>
                <c:pt idx="1">
                  <c:v>65.8</c:v>
                </c:pt>
                <c:pt idx="2">
                  <c:v>77.599999999999994</c:v>
                </c:pt>
                <c:pt idx="4">
                  <c:v>70.599999999999994</c:v>
                </c:pt>
                <c:pt idx="5">
                  <c:v>74.2</c:v>
                </c:pt>
                <c:pt idx="6">
                  <c:v>71.5</c:v>
                </c:pt>
                <c:pt idx="8">
                  <c:v>68.3</c:v>
                </c:pt>
                <c:pt idx="9">
                  <c:v>74</c:v>
                </c:pt>
                <c:pt idx="10">
                  <c:v>78.5</c:v>
                </c:pt>
                <c:pt idx="12">
                  <c:v>75.400000000000006</c:v>
                </c:pt>
                <c:pt idx="13">
                  <c:v>75.099999999999994</c:v>
                </c:pt>
                <c:pt idx="14">
                  <c:v>65.8</c:v>
                </c:pt>
                <c:pt idx="15">
                  <c:v>61.4</c:v>
                </c:pt>
                <c:pt idx="17">
                  <c:v>73.400000000000006</c:v>
                </c:pt>
                <c:pt idx="18">
                  <c:v>65.8</c:v>
                </c:pt>
              </c:numCache>
            </c:numRef>
          </c:val>
          <c:extLst>
            <c:ext xmlns:c16="http://schemas.microsoft.com/office/drawing/2014/chart" uri="{C3380CC4-5D6E-409C-BE32-E72D297353CC}">
              <c16:uniqueId val="{00000000-E447-43A2-AB07-F199586A2AAD}"/>
            </c:ext>
          </c:extLst>
        </c:ser>
        <c:dLbls>
          <c:dLblPos val="ctr"/>
          <c:showLegendKey val="0"/>
          <c:showVal val="1"/>
          <c:showCatName val="0"/>
          <c:showSerName val="0"/>
          <c:showPercent val="0"/>
          <c:showBubbleSize val="0"/>
        </c:dLbls>
        <c:gapWidth val="5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16638856079577435"/>
          <c:h val="4.9097951957960101E-2"/>
        </c:manualLayout>
      </c:layout>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22638037007551"/>
          <c:y val="0.16648538862486317"/>
          <c:w val="0.52327588707572004"/>
          <c:h val="0.63485610147086446"/>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6">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00B0F0"/>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rgbClr val="D99694"/>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2546662326235009"/>
                  <c:y val="0.1604096577432770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5942142260870687"/>
                  <c:y val="6.967489805187530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7996219312127532"/>
                  <c:y val="-3.4067302479113271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4476199071104651"/>
                      <c:h val="0.19399520315425747"/>
                    </c:manualLayout>
                  </c15:layout>
                </c:ext>
                <c:ext xmlns:c16="http://schemas.microsoft.com/office/drawing/2014/chart" uri="{C3380CC4-5D6E-409C-BE32-E72D297353CC}">
                  <c16:uniqueId val="{00000005-11D5-4DC7-BE5E-A0C566E9D65A}"/>
                </c:ext>
              </c:extLst>
            </c:dLbl>
            <c:dLbl>
              <c:idx val="3"/>
              <c:layout>
                <c:manualLayout>
                  <c:x val="-0.11256651657797789"/>
                  <c:y val="-0.12912027913755317"/>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ολοκλήρωσα τις εξετάσεις</c:v>
                </c:pt>
                <c:pt idx="1">
                  <c:v>Ναι, εν μέρει</c:v>
                </c:pt>
                <c:pt idx="2">
                  <c:v>Έχω προγραμματίσει να τις κάνω</c:v>
                </c:pt>
                <c:pt idx="3">
                  <c:v>Όχι</c:v>
                </c:pt>
              </c:strCache>
            </c:strRef>
          </c:cat>
          <c:val>
            <c:numRef>
              <c:f>Φύλλο1!$B$2:$B$5</c:f>
              <c:numCache>
                <c:formatCode>General</c:formatCode>
                <c:ptCount val="4"/>
                <c:pt idx="0">
                  <c:v>58</c:v>
                </c:pt>
                <c:pt idx="1">
                  <c:v>17.8</c:v>
                </c:pt>
                <c:pt idx="2">
                  <c:v>4.5</c:v>
                </c:pt>
                <c:pt idx="3">
                  <c:v>19.600000000000001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ολοκλήρωσα τις εξετάσεις</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Φύλλο1!$B$2:$B$20</c:f>
              <c:numCache>
                <c:formatCode>General</c:formatCode>
                <c:ptCount val="19"/>
                <c:pt idx="1">
                  <c:v>56.5</c:v>
                </c:pt>
                <c:pt idx="2">
                  <c:v>59.2</c:v>
                </c:pt>
                <c:pt idx="4">
                  <c:v>53.8</c:v>
                </c:pt>
                <c:pt idx="5">
                  <c:v>58.8</c:v>
                </c:pt>
                <c:pt idx="6">
                  <c:v>60.8</c:v>
                </c:pt>
                <c:pt idx="8">
                  <c:v>51.1</c:v>
                </c:pt>
                <c:pt idx="9">
                  <c:v>63</c:v>
                </c:pt>
                <c:pt idx="10">
                  <c:v>65.2</c:v>
                </c:pt>
                <c:pt idx="12">
                  <c:v>60.3</c:v>
                </c:pt>
                <c:pt idx="13">
                  <c:v>58.7</c:v>
                </c:pt>
                <c:pt idx="14">
                  <c:v>58.9</c:v>
                </c:pt>
                <c:pt idx="15">
                  <c:v>41.9</c:v>
                </c:pt>
                <c:pt idx="17">
                  <c:v>59.9</c:v>
                </c:pt>
                <c:pt idx="18">
                  <c:v>50.4</c:v>
                </c:pt>
              </c:numCache>
            </c:numRef>
          </c:val>
          <c:extLst>
            <c:ext xmlns:c16="http://schemas.microsoft.com/office/drawing/2014/chart" uri="{C3380CC4-5D6E-409C-BE32-E72D297353CC}">
              <c16:uniqueId val="{00000000-E447-43A2-AB07-F199586A2AAD}"/>
            </c:ext>
          </c:extLst>
        </c:ser>
        <c:ser>
          <c:idx val="1"/>
          <c:order val="1"/>
          <c:tx>
            <c:strRef>
              <c:f>Φύλλο1!$C$1</c:f>
              <c:strCache>
                <c:ptCount val="1"/>
                <c:pt idx="0">
                  <c:v>Ναι, εν μέρει</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Φύλλο1!$C$2:$C$20</c:f>
              <c:numCache>
                <c:formatCode>General</c:formatCode>
                <c:ptCount val="19"/>
                <c:pt idx="1">
                  <c:v>14.1</c:v>
                </c:pt>
                <c:pt idx="2">
                  <c:v>20.8</c:v>
                </c:pt>
                <c:pt idx="4">
                  <c:v>20.399999999999999</c:v>
                </c:pt>
                <c:pt idx="5">
                  <c:v>20.3</c:v>
                </c:pt>
                <c:pt idx="6">
                  <c:v>14.3</c:v>
                </c:pt>
                <c:pt idx="8">
                  <c:v>22</c:v>
                </c:pt>
                <c:pt idx="9">
                  <c:v>15.4</c:v>
                </c:pt>
                <c:pt idx="10">
                  <c:v>12.1</c:v>
                </c:pt>
                <c:pt idx="12">
                  <c:v>17.3</c:v>
                </c:pt>
                <c:pt idx="13">
                  <c:v>19.3</c:v>
                </c:pt>
                <c:pt idx="14">
                  <c:v>11.4</c:v>
                </c:pt>
                <c:pt idx="15">
                  <c:v>30.9</c:v>
                </c:pt>
                <c:pt idx="17">
                  <c:v>17</c:v>
                </c:pt>
                <c:pt idx="18">
                  <c:v>21.2</c:v>
                </c:pt>
              </c:numCache>
            </c:numRef>
          </c:val>
          <c:extLst>
            <c:ext xmlns:c16="http://schemas.microsoft.com/office/drawing/2014/chart" uri="{C3380CC4-5D6E-409C-BE32-E72D297353CC}">
              <c16:uniqueId val="{00000000-866F-4545-98BF-210A15DA498F}"/>
            </c:ext>
          </c:extLst>
        </c:ser>
        <c:ser>
          <c:idx val="2"/>
          <c:order val="2"/>
          <c:tx>
            <c:strRef>
              <c:f>Φύλλο1!$D$1</c:f>
              <c:strCache>
                <c:ptCount val="1"/>
                <c:pt idx="0">
                  <c:v>Σύνολο</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Φύλλο1!$A$2:$A$20</c:f>
              <c:strCache>
                <c:ptCount val="19"/>
                <c:pt idx="0">
                  <c:v>ΦΥΛΟ</c:v>
                </c:pt>
                <c:pt idx="1">
                  <c:v>Άνδρας</c:v>
                </c:pt>
                <c:pt idx="2">
                  <c:v>Γυναίκα</c:v>
                </c:pt>
                <c:pt idx="3">
                  <c:v>ΗΛΙΚΙΑ</c:v>
                </c:pt>
                <c:pt idx="4">
                  <c:v>30-44 ετών</c:v>
                </c:pt>
                <c:pt idx="5">
                  <c:v>45-54 ετών</c:v>
                </c:pt>
                <c:pt idx="6">
                  <c:v>55-70 ετών</c:v>
                </c:pt>
                <c:pt idx="7">
                  <c:v>ΕΚΠΑΙΔΕΥΤΙΚΟ ΕΠΙΠΕΔΟ</c:v>
                </c:pt>
                <c:pt idx="8">
                  <c:v>Έως δευτεροβάθμια</c:v>
                </c:pt>
                <c:pt idx="9">
                  <c:v>ΑΕΙ / ΤΕΙ</c:v>
                </c:pt>
                <c:pt idx="10">
                  <c:v>ΜΕΤΑΠΤ / ΔΙΔΑΚΤ</c:v>
                </c:pt>
                <c:pt idx="11">
                  <c:v>ΠΕΡΙΟΧΗ</c:v>
                </c:pt>
                <c:pt idx="12">
                  <c:v>Αττική</c:v>
                </c:pt>
                <c:pt idx="13">
                  <c:v>Βόρεια Ελλάδα</c:v>
                </c:pt>
                <c:pt idx="14">
                  <c:v>Κεντρική Ελλάδα</c:v>
                </c:pt>
                <c:pt idx="15">
                  <c:v>Κρήτη και νησιά Αιγαίου</c:v>
                </c:pt>
                <c:pt idx="16">
                  <c:v>ΑΣΤΙΚΟΤΗΤΑ</c:v>
                </c:pt>
                <c:pt idx="17">
                  <c:v>Αστική περιοχή</c:v>
                </c:pt>
                <c:pt idx="18">
                  <c:v>Ημιαστική/ Αγροτική </c:v>
                </c:pt>
              </c:strCache>
            </c:strRef>
          </c:cat>
          <c:val>
            <c:numRef>
              <c:f>Φύλλο1!$D$2:$D$20</c:f>
              <c:numCache>
                <c:formatCode>General</c:formatCode>
                <c:ptCount val="19"/>
                <c:pt idx="1">
                  <c:v>70.599999999999994</c:v>
                </c:pt>
                <c:pt idx="2">
                  <c:v>80</c:v>
                </c:pt>
                <c:pt idx="4">
                  <c:v>74.199999999999989</c:v>
                </c:pt>
                <c:pt idx="5">
                  <c:v>79.099999999999994</c:v>
                </c:pt>
                <c:pt idx="6">
                  <c:v>75.099999999999994</c:v>
                </c:pt>
                <c:pt idx="8">
                  <c:v>73.099999999999994</c:v>
                </c:pt>
                <c:pt idx="9">
                  <c:v>78.400000000000006</c:v>
                </c:pt>
                <c:pt idx="10">
                  <c:v>77.3</c:v>
                </c:pt>
                <c:pt idx="12">
                  <c:v>77.599999999999994</c:v>
                </c:pt>
                <c:pt idx="13">
                  <c:v>78</c:v>
                </c:pt>
                <c:pt idx="14">
                  <c:v>70.3</c:v>
                </c:pt>
                <c:pt idx="15">
                  <c:v>72.8</c:v>
                </c:pt>
                <c:pt idx="17">
                  <c:v>76.900000000000006</c:v>
                </c:pt>
                <c:pt idx="18">
                  <c:v>71.599999999999994</c:v>
                </c:pt>
              </c:numCache>
            </c:numRef>
          </c:val>
          <c:extLst>
            <c:ext xmlns:c16="http://schemas.microsoft.com/office/drawing/2014/chart" uri="{C3380CC4-5D6E-409C-BE32-E72D297353CC}">
              <c16:uniqueId val="{00000001-866F-4545-98BF-210A15DA498F}"/>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1699397282209812"/>
          <c:y val="9.3687711427247657E-3"/>
          <c:w val="0.57250696956349034"/>
          <c:h val="5.8446602010898144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2A71-43C7-BEEE-26263D4B2469}"/>
              </c:ext>
            </c:extLst>
          </c:dPt>
          <c:dPt>
            <c:idx val="1"/>
            <c:invertIfNegative val="0"/>
            <c:bubble3D val="0"/>
            <c:spPr>
              <a:solidFill>
                <a:srgbClr val="62A39F"/>
              </a:solidFill>
              <a:ln>
                <a:noFill/>
              </a:ln>
              <a:effectLst/>
            </c:spPr>
            <c:extLst>
              <c:ext xmlns:c16="http://schemas.microsoft.com/office/drawing/2014/chart" uri="{C3380CC4-5D6E-409C-BE32-E72D297353CC}">
                <c16:uniqueId val="{00000003-2A71-43C7-BEEE-26263D4B2469}"/>
              </c:ext>
            </c:extLst>
          </c:dPt>
          <c:dPt>
            <c:idx val="2"/>
            <c:invertIfNegative val="0"/>
            <c:bubble3D val="0"/>
            <c:spPr>
              <a:solidFill>
                <a:srgbClr val="62A39F"/>
              </a:solidFill>
              <a:ln>
                <a:noFill/>
              </a:ln>
              <a:effectLst/>
            </c:spPr>
            <c:extLst>
              <c:ext xmlns:c16="http://schemas.microsoft.com/office/drawing/2014/chart" uri="{C3380CC4-5D6E-409C-BE32-E72D297353CC}">
                <c16:uniqueId val="{00000005-2A71-43C7-BEEE-26263D4B2469}"/>
              </c:ext>
            </c:extLst>
          </c:dPt>
          <c:dPt>
            <c:idx val="3"/>
            <c:invertIfNegative val="0"/>
            <c:bubble3D val="0"/>
            <c:spPr>
              <a:solidFill>
                <a:srgbClr val="62A39F"/>
              </a:solidFill>
              <a:ln>
                <a:noFill/>
              </a:ln>
              <a:effectLst/>
            </c:spPr>
            <c:extLst>
              <c:ext xmlns:c16="http://schemas.microsoft.com/office/drawing/2014/chart" uri="{C3380CC4-5D6E-409C-BE32-E72D297353CC}">
                <c16:uniqueId val="{00000007-2A71-43C7-BEEE-26263D4B2469}"/>
              </c:ext>
            </c:extLst>
          </c:dPt>
          <c:dPt>
            <c:idx val="4"/>
            <c:invertIfNegative val="0"/>
            <c:bubble3D val="0"/>
            <c:spPr>
              <a:solidFill>
                <a:srgbClr val="62A39F"/>
              </a:solidFill>
              <a:ln>
                <a:noFill/>
              </a:ln>
              <a:effectLst/>
            </c:spPr>
            <c:extLst>
              <c:ext xmlns:c16="http://schemas.microsoft.com/office/drawing/2014/chart" uri="{C3380CC4-5D6E-409C-BE32-E72D297353CC}">
                <c16:uniqueId val="{00000009-2A71-43C7-BEEE-26263D4B2469}"/>
              </c:ext>
            </c:extLst>
          </c:dPt>
          <c:dPt>
            <c:idx val="5"/>
            <c:invertIfNegative val="0"/>
            <c:bubble3D val="0"/>
            <c:spPr>
              <a:solidFill>
                <a:srgbClr val="62A39F"/>
              </a:solidFill>
              <a:ln>
                <a:noFill/>
              </a:ln>
              <a:effectLst/>
            </c:spPr>
            <c:extLst>
              <c:ext xmlns:c16="http://schemas.microsoft.com/office/drawing/2014/chart" uri="{C3380CC4-5D6E-409C-BE32-E72D297353CC}">
                <c16:uniqueId val="{0000000B-2A71-43C7-BEEE-26263D4B2469}"/>
              </c:ext>
            </c:extLst>
          </c:dPt>
          <c:dPt>
            <c:idx val="6"/>
            <c:invertIfNegative val="0"/>
            <c:bubble3D val="0"/>
            <c:spPr>
              <a:solidFill>
                <a:srgbClr val="62A39F"/>
              </a:solidFill>
              <a:ln>
                <a:noFill/>
              </a:ln>
              <a:effectLst/>
            </c:spPr>
            <c:extLst>
              <c:ext xmlns:c16="http://schemas.microsoft.com/office/drawing/2014/chart" uri="{C3380CC4-5D6E-409C-BE32-E72D297353CC}">
                <c16:uniqueId val="{0000000D-2A71-43C7-BEEE-26263D4B2469}"/>
              </c:ext>
            </c:extLst>
          </c:dPt>
          <c:dPt>
            <c:idx val="7"/>
            <c:invertIfNegative val="0"/>
            <c:bubble3D val="0"/>
            <c:spPr>
              <a:solidFill>
                <a:srgbClr val="62A39F"/>
              </a:solidFill>
              <a:ln>
                <a:noFill/>
              </a:ln>
              <a:effectLst/>
            </c:spPr>
            <c:extLst>
              <c:ext xmlns:c16="http://schemas.microsoft.com/office/drawing/2014/chart" uri="{C3380CC4-5D6E-409C-BE32-E72D297353CC}">
                <c16:uniqueId val="{0000000F-2A71-43C7-BEEE-26263D4B246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2A71-43C7-BEEE-26263D4B2469}"/>
              </c:ext>
            </c:extLst>
          </c:dPt>
          <c:dPt>
            <c:idx val="9"/>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2-C8C1-4714-862D-275154E49047}"/>
              </c:ext>
            </c:extLst>
          </c:dPt>
          <c:dPt>
            <c:idx val="10"/>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3-C8C1-4714-862D-275154E49047}"/>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Είχα κάνει ήδη αντίστοιχες εξετάσεις</c:v>
                </c:pt>
                <c:pt idx="1">
                  <c:v>Έλλειψη χρόνου</c:v>
                </c:pt>
                <c:pt idx="2">
                  <c:v>Δεν το θεώρησα απαραίτητο</c:v>
                </c:pt>
                <c:pt idx="3">
                  <c:v>Δυσκολία εύρεσης ραντεβού/παρόχου</c:v>
                </c:pt>
                <c:pt idx="4">
                  <c:v>Δεν κατάλαβα τη διαδικασία</c:v>
                </c:pt>
                <c:pt idx="5">
                  <c:v>Δεν εμπιστεύτηκα το πρόγραμμα</c:v>
                </c:pt>
                <c:pt idx="6">
                  <c:v>Φόβος για πιθανό αποτέλεσμα</c:v>
                </c:pt>
                <c:pt idx="7">
                  <c:v>Μεγάλη απόσταση</c:v>
                </c:pt>
                <c:pt idx="8">
                  <c:v>Δεν με αφορούσε</c:v>
                </c:pt>
                <c:pt idx="9">
                  <c:v>Άλλος λόγος</c:v>
                </c:pt>
                <c:pt idx="10">
                  <c:v>Δ.Α</c:v>
                </c:pt>
              </c:strCache>
            </c:strRef>
          </c:cat>
          <c:val>
            <c:numRef>
              <c:f>Φύλλο1!$B$2:$B$12</c:f>
              <c:numCache>
                <c:formatCode>General</c:formatCode>
                <c:ptCount val="11"/>
                <c:pt idx="0">
                  <c:v>30</c:v>
                </c:pt>
                <c:pt idx="1">
                  <c:v>26.4</c:v>
                </c:pt>
                <c:pt idx="2">
                  <c:v>10.7</c:v>
                </c:pt>
                <c:pt idx="3">
                  <c:v>6.2</c:v>
                </c:pt>
                <c:pt idx="4">
                  <c:v>5.5</c:v>
                </c:pt>
                <c:pt idx="5">
                  <c:v>5.2</c:v>
                </c:pt>
                <c:pt idx="6">
                  <c:v>4.3</c:v>
                </c:pt>
                <c:pt idx="7">
                  <c:v>2.2999999999999998</c:v>
                </c:pt>
                <c:pt idx="8">
                  <c:v>0.8</c:v>
                </c:pt>
                <c:pt idx="9">
                  <c:v>6.6</c:v>
                </c:pt>
                <c:pt idx="10">
                  <c:v>2.1</c:v>
                </c:pt>
              </c:numCache>
            </c:numRef>
          </c:val>
          <c:extLst>
            <c:ext xmlns:c16="http://schemas.microsoft.com/office/drawing/2014/chart" uri="{C3380CC4-5D6E-409C-BE32-E72D297353CC}">
              <c16:uniqueId val="{00000012-2A71-43C7-BEEE-26263D4B2469}"/>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Πολύ (έχω επαρκή ενημέρωση)</c:v>
                </c:pt>
                <c:pt idx="1">
                  <c:v>Γνωρίζω αρκετά, αλλά θα ήθελα να μάθω περισσότερα</c:v>
                </c:pt>
                <c:pt idx="2">
                  <c:v>Ελάχιστα (κάτι έχω ακούσει διαβάσει)</c:v>
                </c:pt>
                <c:pt idx="3">
                  <c:v>Σχεδόν καθόλου</c:v>
                </c:pt>
                <c:pt idx="4">
                  <c:v>ΔΑ</c:v>
                </c:pt>
              </c:strCache>
            </c:strRef>
          </c:cat>
          <c:val>
            <c:numRef>
              <c:f>Φύλλο1!$B$2:$B$6</c:f>
              <c:numCache>
                <c:formatCode>General</c:formatCode>
                <c:ptCount val="5"/>
                <c:pt idx="0">
                  <c:v>21.9</c:v>
                </c:pt>
                <c:pt idx="1">
                  <c:v>51.8</c:v>
                </c:pt>
                <c:pt idx="2">
                  <c:v>20.3</c:v>
                </c:pt>
                <c:pt idx="3">
                  <c:v>5.4</c:v>
                </c:pt>
                <c:pt idx="4">
                  <c:v>0.6</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rgbClr val="62A39F"/>
            </a:solidFill>
            <a:ln>
              <a:noFill/>
            </a:ln>
            <a:effectLst/>
          </c:spPr>
          <c:invertIfNegative val="0"/>
          <c:dPt>
            <c:idx val="0"/>
            <c:invertIfNegative val="0"/>
            <c:bubble3D val="0"/>
            <c:spPr>
              <a:solidFill>
                <a:srgbClr val="62A39F"/>
              </a:solidFill>
              <a:ln>
                <a:noFill/>
              </a:ln>
              <a:effectLst/>
            </c:spPr>
            <c:extLst>
              <c:ext xmlns:c16="http://schemas.microsoft.com/office/drawing/2014/chart" uri="{C3380CC4-5D6E-409C-BE32-E72D297353CC}">
                <c16:uniqueId val="{00000001-2A71-43C7-BEEE-26263D4B2469}"/>
              </c:ext>
            </c:extLst>
          </c:dPt>
          <c:dPt>
            <c:idx val="1"/>
            <c:invertIfNegative val="0"/>
            <c:bubble3D val="0"/>
            <c:spPr>
              <a:solidFill>
                <a:srgbClr val="62A39F"/>
              </a:solidFill>
              <a:ln>
                <a:noFill/>
              </a:ln>
              <a:effectLst/>
            </c:spPr>
            <c:extLst>
              <c:ext xmlns:c16="http://schemas.microsoft.com/office/drawing/2014/chart" uri="{C3380CC4-5D6E-409C-BE32-E72D297353CC}">
                <c16:uniqueId val="{00000003-2A71-43C7-BEEE-26263D4B2469}"/>
              </c:ext>
            </c:extLst>
          </c:dPt>
          <c:dPt>
            <c:idx val="2"/>
            <c:invertIfNegative val="0"/>
            <c:bubble3D val="0"/>
            <c:spPr>
              <a:solidFill>
                <a:srgbClr val="62A39F"/>
              </a:solidFill>
              <a:ln>
                <a:noFill/>
              </a:ln>
              <a:effectLst/>
            </c:spPr>
            <c:extLst>
              <c:ext xmlns:c16="http://schemas.microsoft.com/office/drawing/2014/chart" uri="{C3380CC4-5D6E-409C-BE32-E72D297353CC}">
                <c16:uniqueId val="{00000005-2A71-43C7-BEEE-26263D4B2469}"/>
              </c:ext>
            </c:extLst>
          </c:dPt>
          <c:dPt>
            <c:idx val="3"/>
            <c:invertIfNegative val="0"/>
            <c:bubble3D val="0"/>
            <c:spPr>
              <a:solidFill>
                <a:srgbClr val="62A39F"/>
              </a:solidFill>
              <a:ln>
                <a:noFill/>
              </a:ln>
              <a:effectLst/>
            </c:spPr>
            <c:extLst>
              <c:ext xmlns:c16="http://schemas.microsoft.com/office/drawing/2014/chart" uri="{C3380CC4-5D6E-409C-BE32-E72D297353CC}">
                <c16:uniqueId val="{00000007-2A71-43C7-BEEE-26263D4B2469}"/>
              </c:ext>
            </c:extLst>
          </c:dPt>
          <c:dPt>
            <c:idx val="4"/>
            <c:invertIfNegative val="0"/>
            <c:bubble3D val="0"/>
            <c:spPr>
              <a:solidFill>
                <a:srgbClr val="62A39F"/>
              </a:solidFill>
              <a:ln>
                <a:noFill/>
              </a:ln>
              <a:effectLst/>
            </c:spPr>
            <c:extLst>
              <c:ext xmlns:c16="http://schemas.microsoft.com/office/drawing/2014/chart" uri="{C3380CC4-5D6E-409C-BE32-E72D297353CC}">
                <c16:uniqueId val="{00000009-2A71-43C7-BEEE-26263D4B2469}"/>
              </c:ext>
            </c:extLst>
          </c:dPt>
          <c:dPt>
            <c:idx val="5"/>
            <c:invertIfNegative val="0"/>
            <c:bubble3D val="0"/>
            <c:spPr>
              <a:solidFill>
                <a:srgbClr val="62A39F"/>
              </a:solidFill>
              <a:ln>
                <a:noFill/>
              </a:ln>
              <a:effectLst/>
            </c:spPr>
            <c:extLst>
              <c:ext xmlns:c16="http://schemas.microsoft.com/office/drawing/2014/chart" uri="{C3380CC4-5D6E-409C-BE32-E72D297353CC}">
                <c16:uniqueId val="{0000000B-2A71-43C7-BEEE-26263D4B2469}"/>
              </c:ext>
            </c:extLst>
          </c:dPt>
          <c:dPt>
            <c:idx val="6"/>
            <c:invertIfNegative val="0"/>
            <c:bubble3D val="0"/>
            <c:spPr>
              <a:solidFill>
                <a:srgbClr val="62A39F"/>
              </a:solidFill>
              <a:ln>
                <a:noFill/>
              </a:ln>
              <a:effectLst/>
            </c:spPr>
            <c:extLst>
              <c:ext xmlns:c16="http://schemas.microsoft.com/office/drawing/2014/chart" uri="{C3380CC4-5D6E-409C-BE32-E72D297353CC}">
                <c16:uniqueId val="{0000000D-2A71-43C7-BEEE-26263D4B2469}"/>
              </c:ext>
            </c:extLst>
          </c:dPt>
          <c:dPt>
            <c:idx val="7"/>
            <c:invertIfNegative val="0"/>
            <c:bubble3D val="0"/>
            <c:spPr>
              <a:solidFill>
                <a:srgbClr val="62A39F"/>
              </a:solidFill>
              <a:ln>
                <a:noFill/>
              </a:ln>
              <a:effectLst/>
            </c:spPr>
            <c:extLst>
              <c:ext xmlns:c16="http://schemas.microsoft.com/office/drawing/2014/chart" uri="{C3380CC4-5D6E-409C-BE32-E72D297353CC}">
                <c16:uniqueId val="{0000000F-2A71-43C7-BEEE-26263D4B246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2A71-43C7-BEEE-26263D4B2469}"/>
              </c:ext>
            </c:extLst>
          </c:dPt>
          <c:dPt>
            <c:idx val="9"/>
            <c:invertIfNegative val="0"/>
            <c:bubble3D val="0"/>
            <c:spPr>
              <a:solidFill>
                <a:schemeClr val="accent6"/>
              </a:solidFill>
              <a:ln>
                <a:noFill/>
              </a:ln>
              <a:effectLst/>
            </c:spPr>
            <c:extLst>
              <c:ext xmlns:c16="http://schemas.microsoft.com/office/drawing/2014/chart" uri="{C3380CC4-5D6E-409C-BE32-E72D297353CC}">
                <c16:uniqueId val="{00000012-C8C1-4714-862D-275154E49047}"/>
              </c:ext>
            </c:extLst>
          </c:dPt>
          <c:dPt>
            <c:idx val="10"/>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13-C8C1-4714-862D-275154E49047}"/>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Φύλλο1!$A$2:$A$12</c:f>
              <c:strCache>
                <c:ptCount val="11"/>
                <c:pt idx="0">
                  <c:v>Καρδιολόγο</c:v>
                </c:pt>
                <c:pt idx="1">
                  <c:v>Τον προσωπικό/οικογενειακό ιατρό σας</c:v>
                </c:pt>
                <c:pt idx="2">
                  <c:v>Την Ελληνική Καρδιολογική Εταιρεία και άλλους Επιστημονικούς φορείς</c:v>
                </c:pt>
                <c:pt idx="3">
                  <c:v>Άλλους επαγγελματίες υγείας</c:v>
                </c:pt>
                <c:pt idx="4">
                  <c:v>Διαδίκτυο/ιστοσελίδες</c:v>
                </c:pt>
                <c:pt idx="5">
                  <c:v>Φαρμακοποιό </c:v>
                </c:pt>
                <c:pt idx="6">
                  <c:v>Πολιτεία-Υπουργείο Υγείας</c:v>
                </c:pt>
                <c:pt idx="7">
                  <c:v>Τηλεόραση/Εφημερίδες</c:v>
                </c:pt>
                <c:pt idx="8">
                  <c:v>Μέσα κοινωνικής δικτύωσης</c:v>
                </c:pt>
                <c:pt idx="9">
                  <c:v>Τεχνητή Νοημοσύνη </c:v>
                </c:pt>
                <c:pt idx="10">
                  <c:v>ΔΑ</c:v>
                </c:pt>
              </c:strCache>
            </c:strRef>
          </c:cat>
          <c:val>
            <c:numRef>
              <c:f>Φύλλο1!$B$2:$B$12</c:f>
              <c:numCache>
                <c:formatCode>General</c:formatCode>
                <c:ptCount val="11"/>
                <c:pt idx="0">
                  <c:v>79.900000000000006</c:v>
                </c:pt>
                <c:pt idx="1">
                  <c:v>54.5</c:v>
                </c:pt>
                <c:pt idx="2">
                  <c:v>23.4</c:v>
                </c:pt>
                <c:pt idx="3">
                  <c:v>21.3</c:v>
                </c:pt>
                <c:pt idx="4">
                  <c:v>15.2</c:v>
                </c:pt>
                <c:pt idx="5">
                  <c:v>14</c:v>
                </c:pt>
                <c:pt idx="6">
                  <c:v>12.8</c:v>
                </c:pt>
                <c:pt idx="7">
                  <c:v>8.6</c:v>
                </c:pt>
                <c:pt idx="8">
                  <c:v>5.5</c:v>
                </c:pt>
                <c:pt idx="9">
                  <c:v>5.3</c:v>
                </c:pt>
                <c:pt idx="10">
                  <c:v>1.9</c:v>
                </c:pt>
              </c:numCache>
            </c:numRef>
          </c:val>
          <c:extLst>
            <c:ext xmlns:c16="http://schemas.microsoft.com/office/drawing/2014/chart" uri="{C3380CC4-5D6E-409C-BE32-E72D297353CC}">
              <c16:uniqueId val="{00000012-2A71-43C7-BEEE-26263D4B2469}"/>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3913152471257995"/>
          <c:y val="0.17145155320707678"/>
          <c:w val="0.71840504972089747"/>
          <c:h val="0.63485610147086446"/>
        </c:manualLayout>
      </c:layout>
      <c:barChart>
        <c:barDir val="col"/>
        <c:grouping val="clustered"/>
        <c:varyColors val="1"/>
        <c:ser>
          <c:idx val="0"/>
          <c:order val="0"/>
          <c:tx>
            <c:strRef>
              <c:f>Φύλλο1!$B$1</c:f>
              <c:strCache>
                <c:ptCount val="1"/>
                <c:pt idx="0">
                  <c:v>Στήλη1</c:v>
                </c:pt>
              </c:strCache>
            </c:strRef>
          </c:tx>
          <c:invertIfNegative val="0"/>
          <c:dPt>
            <c:idx val="0"/>
            <c:invertIfNegative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11D5-4DC7-BE5E-A0C566E9D65A}"/>
              </c:ext>
            </c:extLst>
          </c:dPt>
          <c:dPt>
            <c:idx val="1"/>
            <c:invertIfNegative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3-11D5-4DC7-BE5E-A0C566E9D65A}"/>
              </c:ext>
            </c:extLst>
          </c:dPt>
          <c:dPt>
            <c:idx val="2"/>
            <c:invertIfNegative val="0"/>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5-11D5-4DC7-BE5E-A0C566E9D65A}"/>
              </c:ext>
            </c:extLst>
          </c:dPt>
          <c:dPt>
            <c:idx val="3"/>
            <c:invertIfNegative val="0"/>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7-11D5-4DC7-BE5E-A0C566E9D65A}"/>
              </c:ext>
            </c:extLst>
          </c:dPt>
          <c:dPt>
            <c:idx val="4"/>
            <c:invertIfNegative val="0"/>
            <c:bubble3D val="0"/>
            <c:spPr>
              <a:solidFill>
                <a:schemeClr val="accent1">
                  <a:tint val="30000"/>
                </a:schemeClr>
              </a:solidFill>
              <a:ln w="19050">
                <a:solidFill>
                  <a:schemeClr val="lt1"/>
                </a:solidFill>
              </a:ln>
              <a:effectLst/>
            </c:spPr>
            <c:extLst>
              <c:ext xmlns:c16="http://schemas.microsoft.com/office/drawing/2014/chart" uri="{C3380CC4-5D6E-409C-BE32-E72D297353CC}">
                <c16:uniqueId val="{00000009-11D5-4DC7-BE5E-A0C566E9D65A}"/>
              </c:ext>
            </c:extLst>
          </c:dPt>
          <c:dPt>
            <c:idx val="5"/>
            <c:invertIfNegative val="0"/>
            <c:bubble3D val="0"/>
            <c:spPr>
              <a:solidFill>
                <a:schemeClr val="accent1">
                  <a:tint val="2000"/>
                </a:schemeClr>
              </a:solidFill>
              <a:ln w="19050">
                <a:solidFill>
                  <a:schemeClr val="lt1"/>
                </a:solidFill>
              </a:ln>
              <a:effectLst/>
            </c:spPr>
            <c:extLst>
              <c:ext xmlns:c16="http://schemas.microsoft.com/office/drawing/2014/chart" uri="{C3380CC4-5D6E-409C-BE32-E72D297353CC}">
                <c16:uniqueId val="{0000000B-11D5-4DC7-BE5E-A0C566E9D65A}"/>
              </c:ext>
            </c:extLst>
          </c:dPt>
          <c:dLbls>
            <c:dLbl>
              <c:idx val="2"/>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8.7382051495323645E-2"/>
                      <c:h val="8.7222664636665434E-2"/>
                    </c:manualLayout>
                  </c15:layout>
                </c:ext>
                <c:ext xmlns:c16="http://schemas.microsoft.com/office/drawing/2014/chart" uri="{C3380CC4-5D6E-409C-BE32-E72D297353CC}">
                  <c16:uniqueId val="{00000005-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Φύλλο1!$A$2:$A$6</c:f>
              <c:strCache>
                <c:ptCount val="5"/>
                <c:pt idx="0">
                  <c:v>112</c:v>
                </c:pt>
                <c:pt idx="1">
                  <c:v>166</c:v>
                </c:pt>
                <c:pt idx="2">
                  <c:v>100</c:v>
                </c:pt>
                <c:pt idx="3">
                  <c:v>Άλλος αρίθμος</c:v>
                </c:pt>
                <c:pt idx="4">
                  <c:v>Δεν θυμάμαι τώρα/θα το έψαχνα</c:v>
                </c:pt>
              </c:strCache>
            </c:strRef>
          </c:cat>
          <c:val>
            <c:numRef>
              <c:f>Φύλλο1!$B$2:$B$6</c:f>
              <c:numCache>
                <c:formatCode>General</c:formatCode>
                <c:ptCount val="5"/>
                <c:pt idx="0">
                  <c:v>4.4000000000000004</c:v>
                </c:pt>
                <c:pt idx="1">
                  <c:v>59.3</c:v>
                </c:pt>
                <c:pt idx="2">
                  <c:v>1.7</c:v>
                </c:pt>
                <c:pt idx="3">
                  <c:v>5.6</c:v>
                </c:pt>
                <c:pt idx="4">
                  <c:v>29.1</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dLbls>
        <c:gapWidth val="100"/>
        <c:axId val="1429140208"/>
        <c:axId val="1167684384"/>
      </c:barChart>
      <c:catAx>
        <c:axId val="14291402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n-US"/>
          </a:p>
        </c:txPr>
        <c:crossAx val="1167684384"/>
        <c:crosses val="autoZero"/>
        <c:auto val="1"/>
        <c:lblAlgn val="ctr"/>
        <c:lblOffset val="100"/>
        <c:noMultiLvlLbl val="0"/>
      </c:catAx>
      <c:valAx>
        <c:axId val="116768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8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n-US"/>
          </a:p>
        </c:txPr>
        <c:crossAx val="1429140208"/>
        <c:crosses val="autoZero"/>
        <c:crossBetween val="between"/>
      </c:valAx>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78667603912053"/>
          <c:y val="0.13544915601210311"/>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FFCC66"/>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5313594596180349"/>
                  <c:y val="0.1595373877817315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804838966"/>
                  <c:y val="-0.1092941233743538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17302957734524482"/>
                      <c:h val="0.21679339096509892"/>
                    </c:manualLayout>
                  </c15:layout>
                </c:ext>
                <c:ext xmlns:c16="http://schemas.microsoft.com/office/drawing/2014/chart" uri="{C3380CC4-5D6E-409C-BE32-E72D297353CC}">
                  <c16:uniqueId val="{00000005-11D5-4DC7-BE5E-A0C566E9D65A}"/>
                </c:ext>
              </c:extLst>
            </c:dLbl>
            <c:dLbl>
              <c:idx val="3"/>
              <c:layout>
                <c:manualLayout>
                  <c:x val="-1.8296509156617451E-2"/>
                  <c:y val="-0.1593734566730874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0235585437530867"/>
                      <c:h val="0.18498582411956266"/>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Ναι και έχω εκπαιδευτεί</c:v>
                </c:pt>
                <c:pt idx="1">
                  <c:v>Ναι, γνωρίζω τί είναι χωρίς όμως να έχω κάποια εμπειρία</c:v>
                </c:pt>
                <c:pt idx="2">
                  <c:v>Κάτι έχω δει/ έχω ακούσει</c:v>
                </c:pt>
                <c:pt idx="3">
                  <c:v>Δεν έτυχε να γνωρίζω</c:v>
                </c:pt>
              </c:strCache>
            </c:strRef>
          </c:cat>
          <c:val>
            <c:numRef>
              <c:f>Φύλλο1!$B$2:$B$5</c:f>
              <c:numCache>
                <c:formatCode>General</c:formatCode>
                <c:ptCount val="4"/>
                <c:pt idx="0">
                  <c:v>25.5</c:v>
                </c:pt>
                <c:pt idx="1">
                  <c:v>57.1</c:v>
                </c:pt>
                <c:pt idx="2">
                  <c:v>10.9</c:v>
                </c:pt>
                <c:pt idx="3">
                  <c:v>6.5</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Ναι και έχω εκπαιδευτεί</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26.5</c:v>
                </c:pt>
                <c:pt idx="2">
                  <c:v>24.5</c:v>
                </c:pt>
                <c:pt idx="4">
                  <c:v>33.1</c:v>
                </c:pt>
                <c:pt idx="5">
                  <c:v>31.4</c:v>
                </c:pt>
                <c:pt idx="6">
                  <c:v>27.5</c:v>
                </c:pt>
                <c:pt idx="7">
                  <c:v>25.3</c:v>
                </c:pt>
                <c:pt idx="8">
                  <c:v>14.6</c:v>
                </c:pt>
                <c:pt idx="10">
                  <c:v>22.2</c:v>
                </c:pt>
                <c:pt idx="11">
                  <c:v>26.5</c:v>
                </c:pt>
                <c:pt idx="12">
                  <c:v>36.1</c:v>
                </c:pt>
                <c:pt idx="14">
                  <c:v>24.2</c:v>
                </c:pt>
                <c:pt idx="15">
                  <c:v>28.2</c:v>
                </c:pt>
                <c:pt idx="16">
                  <c:v>23.8</c:v>
                </c:pt>
                <c:pt idx="17">
                  <c:v>26.1</c:v>
                </c:pt>
                <c:pt idx="19">
                  <c:v>25.7</c:v>
                </c:pt>
                <c:pt idx="20">
                  <c:v>25.3</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Ναι, γνωρίζω τί είναι</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56.4</c:v>
                </c:pt>
                <c:pt idx="2">
                  <c:v>57.7</c:v>
                </c:pt>
                <c:pt idx="4">
                  <c:v>48.3</c:v>
                </c:pt>
                <c:pt idx="5">
                  <c:v>53.7</c:v>
                </c:pt>
                <c:pt idx="6">
                  <c:v>57.4</c:v>
                </c:pt>
                <c:pt idx="7">
                  <c:v>62.2</c:v>
                </c:pt>
                <c:pt idx="8">
                  <c:v>62.8</c:v>
                </c:pt>
                <c:pt idx="10">
                  <c:v>56.6</c:v>
                </c:pt>
                <c:pt idx="11">
                  <c:v>60</c:v>
                </c:pt>
                <c:pt idx="12">
                  <c:v>52.9</c:v>
                </c:pt>
                <c:pt idx="14">
                  <c:v>59.6</c:v>
                </c:pt>
                <c:pt idx="15">
                  <c:v>53.9</c:v>
                </c:pt>
                <c:pt idx="16">
                  <c:v>57.9</c:v>
                </c:pt>
                <c:pt idx="17">
                  <c:v>55.3</c:v>
                </c:pt>
                <c:pt idx="19">
                  <c:v>57.3</c:v>
                </c:pt>
                <c:pt idx="20">
                  <c:v>56.1</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Κάτι έχω δει/έχω ακούσει</c:v>
                </c:pt>
              </c:strCache>
            </c:strRef>
          </c:tx>
          <c:spPr>
            <a:solidFill>
              <a:srgbClr val="FFCC66"/>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10.1</c:v>
                </c:pt>
                <c:pt idx="2">
                  <c:v>11.6</c:v>
                </c:pt>
                <c:pt idx="4">
                  <c:v>10.6</c:v>
                </c:pt>
                <c:pt idx="5">
                  <c:v>9.5</c:v>
                </c:pt>
                <c:pt idx="6">
                  <c:v>10.5</c:v>
                </c:pt>
                <c:pt idx="7">
                  <c:v>8.3000000000000007</c:v>
                </c:pt>
                <c:pt idx="8">
                  <c:v>13.8</c:v>
                </c:pt>
                <c:pt idx="10">
                  <c:v>14.3</c:v>
                </c:pt>
                <c:pt idx="11">
                  <c:v>7.4</c:v>
                </c:pt>
                <c:pt idx="12">
                  <c:v>6.7</c:v>
                </c:pt>
                <c:pt idx="14">
                  <c:v>10.4</c:v>
                </c:pt>
                <c:pt idx="15">
                  <c:v>10.8</c:v>
                </c:pt>
                <c:pt idx="16">
                  <c:v>12.1</c:v>
                </c:pt>
                <c:pt idx="17">
                  <c:v>9.8000000000000007</c:v>
                </c:pt>
                <c:pt idx="19">
                  <c:v>10.8</c:v>
                </c:pt>
                <c:pt idx="20">
                  <c:v>11</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Δεν γνωρίζω</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7</c:v>
                </c:pt>
                <c:pt idx="2">
                  <c:v>6.1</c:v>
                </c:pt>
                <c:pt idx="4">
                  <c:v>8</c:v>
                </c:pt>
                <c:pt idx="5">
                  <c:v>5.4</c:v>
                </c:pt>
                <c:pt idx="6">
                  <c:v>4.7</c:v>
                </c:pt>
                <c:pt idx="7">
                  <c:v>4.2</c:v>
                </c:pt>
                <c:pt idx="8">
                  <c:v>8.8000000000000007</c:v>
                </c:pt>
                <c:pt idx="10">
                  <c:v>6.9</c:v>
                </c:pt>
                <c:pt idx="11">
                  <c:v>6.1</c:v>
                </c:pt>
                <c:pt idx="12">
                  <c:v>4.4000000000000004</c:v>
                </c:pt>
                <c:pt idx="14">
                  <c:v>5.8</c:v>
                </c:pt>
                <c:pt idx="15">
                  <c:v>7.2</c:v>
                </c:pt>
                <c:pt idx="16">
                  <c:v>6.1</c:v>
                </c:pt>
                <c:pt idx="17">
                  <c:v>8.6999999999999993</c:v>
                </c:pt>
                <c:pt idx="19">
                  <c:v>6.1</c:v>
                </c:pt>
                <c:pt idx="20">
                  <c:v>7.7</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1.1791499856630819E-2"/>
          <c:y val="3.2311777833497215E-4"/>
          <c:w val="0.94676264018424094"/>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Θα το επιχειρούσα, γνωρίζω την τεχνική</c:v>
                </c:pt>
                <c:pt idx="1">
                  <c:v>Ίσως ναι αν με καθοδηγούσε κάποιος τηλεφωνικά από το ΕΚΑΒ</c:v>
                </c:pt>
                <c:pt idx="2">
                  <c:v>Δεν θα αναλάμβανα τέτοια ευθύνη</c:v>
                </c:pt>
                <c:pt idx="3">
                  <c:v>Δεν ξέρω τι θα έκανα</c:v>
                </c:pt>
                <c:pt idx="4">
                  <c:v>ΔΑ</c:v>
                </c:pt>
              </c:strCache>
            </c:strRef>
          </c:cat>
          <c:val>
            <c:numRef>
              <c:f>Φύλλο1!$B$2:$B$6</c:f>
              <c:numCache>
                <c:formatCode>General</c:formatCode>
                <c:ptCount val="5"/>
                <c:pt idx="0">
                  <c:v>24.3</c:v>
                </c:pt>
                <c:pt idx="1">
                  <c:v>46</c:v>
                </c:pt>
                <c:pt idx="2">
                  <c:v>20.6</c:v>
                </c:pt>
                <c:pt idx="3">
                  <c:v>7.9</c:v>
                </c:pt>
                <c:pt idx="4">
                  <c:v>1.3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78667603912053"/>
          <c:y val="0.17752936350856066"/>
          <c:w val="0.44754939246341213"/>
          <c:h val="0.7017607484494901"/>
        </c:manualLayout>
      </c:layout>
      <c:doughnutChart>
        <c:varyColors val="1"/>
        <c:ser>
          <c:idx val="0"/>
          <c:order val="0"/>
          <c:tx>
            <c:strRef>
              <c:f>Φύλλο1!$B$1</c:f>
              <c:strCache>
                <c:ptCount val="1"/>
                <c:pt idx="0">
                  <c:v>Στήλη1</c:v>
                </c:pt>
              </c:strCache>
            </c:strRef>
          </c:tx>
          <c:spPr>
            <a:solidFill>
              <a:schemeClr val="accent2"/>
            </a:solidFill>
            <a:ln>
              <a:solidFill>
                <a:schemeClr val="bg1"/>
              </a:solidFill>
            </a:ln>
          </c:spPr>
          <c:dPt>
            <c:idx val="0"/>
            <c:bubble3D val="0"/>
            <c:spPr>
              <a:solidFill>
                <a:schemeClr val="accent3">
                  <a:lumMod val="75000"/>
                </a:schemeClr>
              </a:solidFill>
              <a:ln w="19050">
                <a:solidFill>
                  <a:schemeClr val="bg1"/>
                </a:solidFill>
              </a:ln>
              <a:effectLst/>
            </c:spPr>
            <c:extLst>
              <c:ext xmlns:c16="http://schemas.microsoft.com/office/drawing/2014/chart" uri="{C3380CC4-5D6E-409C-BE32-E72D297353CC}">
                <c16:uniqueId val="{00000001-11D5-4DC7-BE5E-A0C566E9D65A}"/>
              </c:ext>
            </c:extLst>
          </c:dPt>
          <c:dPt>
            <c:idx val="1"/>
            <c:bubble3D val="0"/>
            <c:spPr>
              <a:solidFill>
                <a:schemeClr val="accent3">
                  <a:lumMod val="60000"/>
                  <a:lumOff val="40000"/>
                </a:schemeClr>
              </a:solidFill>
              <a:ln w="19050">
                <a:solidFill>
                  <a:schemeClr val="bg1"/>
                </a:solidFill>
              </a:ln>
              <a:effectLst/>
            </c:spPr>
            <c:extLst>
              <c:ext xmlns:c16="http://schemas.microsoft.com/office/drawing/2014/chart" uri="{C3380CC4-5D6E-409C-BE32-E72D297353CC}">
                <c16:uniqueId val="{00000003-11D5-4DC7-BE5E-A0C566E9D65A}"/>
              </c:ext>
            </c:extLst>
          </c:dPt>
          <c:dPt>
            <c:idx val="2"/>
            <c:bubble3D val="0"/>
            <c:spPr>
              <a:solidFill>
                <a:srgbClr val="D99694"/>
              </a:solidFill>
              <a:ln w="19050">
                <a:solidFill>
                  <a:schemeClr val="bg1"/>
                </a:solidFill>
              </a:ln>
              <a:effectLst/>
            </c:spPr>
            <c:extLst>
              <c:ext xmlns:c16="http://schemas.microsoft.com/office/drawing/2014/chart" uri="{C3380CC4-5D6E-409C-BE32-E72D297353CC}">
                <c16:uniqueId val="{00000005-11D5-4DC7-BE5E-A0C566E9D65A}"/>
              </c:ext>
            </c:extLst>
          </c:dPt>
          <c:dPt>
            <c:idx val="3"/>
            <c:bubble3D val="0"/>
            <c:spPr>
              <a:solidFill>
                <a:schemeClr val="bg1">
                  <a:lumMod val="75000"/>
                </a:schemeClr>
              </a:solidFill>
              <a:ln w="19050">
                <a:solidFill>
                  <a:schemeClr val="bg1"/>
                </a:solidFill>
              </a:ln>
              <a:effectLst/>
            </c:spPr>
            <c:extLst>
              <c:ext xmlns:c16="http://schemas.microsoft.com/office/drawing/2014/chart" uri="{C3380CC4-5D6E-409C-BE32-E72D297353CC}">
                <c16:uniqueId val="{00000007-11D5-4DC7-BE5E-A0C566E9D65A}"/>
              </c:ext>
            </c:extLst>
          </c:dPt>
          <c:dPt>
            <c:idx val="4"/>
            <c:bubble3D val="0"/>
            <c:spPr>
              <a:solidFill>
                <a:schemeClr val="accent2"/>
              </a:solidFill>
              <a:ln w="19050">
                <a:solidFill>
                  <a:schemeClr val="bg1"/>
                </a:solidFill>
              </a:ln>
              <a:effectLst/>
            </c:spPr>
            <c:extLst>
              <c:ext xmlns:c16="http://schemas.microsoft.com/office/drawing/2014/chart" uri="{C3380CC4-5D6E-409C-BE32-E72D297353CC}">
                <c16:uniqueId val="{00000009-11D5-4DC7-BE5E-A0C566E9D65A}"/>
              </c:ext>
            </c:extLst>
          </c:dPt>
          <c:dPt>
            <c:idx val="5"/>
            <c:bubble3D val="0"/>
            <c:spPr>
              <a:solidFill>
                <a:schemeClr val="accent2"/>
              </a:solidFill>
              <a:ln w="19050">
                <a:solidFill>
                  <a:schemeClr val="bg1"/>
                </a:solidFill>
              </a:ln>
              <a:effectLst/>
            </c:spPr>
            <c:extLst>
              <c:ext xmlns:c16="http://schemas.microsoft.com/office/drawing/2014/chart" uri="{C3380CC4-5D6E-409C-BE32-E72D297353CC}">
                <c16:uniqueId val="{0000000B-11D5-4DC7-BE5E-A0C566E9D65A}"/>
              </c:ext>
            </c:extLst>
          </c:dPt>
          <c:dLbls>
            <c:dLbl>
              <c:idx val="0"/>
              <c:layout>
                <c:manualLayout>
                  <c:x val="0.1376011891775501"/>
                  <c:y val="-3.50033884702534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11D5-4DC7-BE5E-A0C566E9D65A}"/>
                </c:ext>
              </c:extLst>
            </c:dLbl>
            <c:dLbl>
              <c:idx val="1"/>
              <c:layout>
                <c:manualLayout>
                  <c:x val="-0.17483917678107486"/>
                  <c:y val="0.11368939699837904"/>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11D5-4DC7-BE5E-A0C566E9D65A}"/>
                </c:ext>
              </c:extLst>
            </c:dLbl>
            <c:dLbl>
              <c:idx val="2"/>
              <c:layout>
                <c:manualLayout>
                  <c:x val="-0.15798940927907107"/>
                  <c:y val="5.0502244561955997E-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1643603898378755"/>
                      <c:h val="0.15591733730378202"/>
                    </c:manualLayout>
                  </c15:layout>
                </c:ext>
                <c:ext xmlns:c16="http://schemas.microsoft.com/office/drawing/2014/chart" uri="{C3380CC4-5D6E-409C-BE32-E72D297353CC}">
                  <c16:uniqueId val="{00000005-11D5-4DC7-BE5E-A0C566E9D65A}"/>
                </c:ext>
              </c:extLst>
            </c:dLbl>
            <c:dLbl>
              <c:idx val="3"/>
              <c:layout>
                <c:manualLayout>
                  <c:x val="-1.8296509156617451E-2"/>
                  <c:y val="-0.15937345667308742"/>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0235585437530867"/>
                      <c:h val="0.18498582411956266"/>
                    </c:manualLayout>
                  </c15:layout>
                </c:ext>
                <c:ext xmlns:c16="http://schemas.microsoft.com/office/drawing/2014/chart" uri="{C3380CC4-5D6E-409C-BE32-E72D297353CC}">
                  <c16:uniqueId val="{00000007-11D5-4DC7-BE5E-A0C566E9D65A}"/>
                </c:ext>
              </c:extLst>
            </c:dLbl>
            <c:dLbl>
              <c:idx val="5"/>
              <c:layout>
                <c:manualLayout>
                  <c:x val="5.4230807378326269E-3"/>
                  <c:y val="-0.1694238642964147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11D5-4DC7-BE5E-A0C566E9D65A}"/>
                </c:ext>
              </c:extLst>
            </c:dLbl>
            <c:spPr>
              <a:noFill/>
              <a:ln>
                <a:noFill/>
              </a:ln>
              <a:effectLst/>
            </c:spPr>
            <c:txPr>
              <a:bodyPr rot="0" spcFirstLastPara="1" vertOverflow="ellipsis" vert="horz" wrap="square" anchor="ctr" anchorCtr="1"/>
              <a:lstStyle/>
              <a:p>
                <a:pPr>
                  <a:defRPr lang="en-US" sz="1400" b="0" i="0" u="none" strike="noStrike" kern="1200" baseline="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Φύλλο1!$A$2:$A$5</c:f>
              <c:strCache>
                <c:ptCount val="4"/>
                <c:pt idx="0">
                  <c:v>Σίγουρα ναι</c:v>
                </c:pt>
                <c:pt idx="1">
                  <c:v>Ίσως ναι</c:v>
                </c:pt>
                <c:pt idx="2">
                  <c:v>Όχι</c:v>
                </c:pt>
                <c:pt idx="3">
                  <c:v>έχω ήδη κάνει τέτοιο σεμινάριο</c:v>
                </c:pt>
              </c:strCache>
            </c:strRef>
          </c:cat>
          <c:val>
            <c:numRef>
              <c:f>Φύλλο1!$B$2:$B$5</c:f>
              <c:numCache>
                <c:formatCode>General</c:formatCode>
                <c:ptCount val="4"/>
                <c:pt idx="0">
                  <c:v>43.4</c:v>
                </c:pt>
                <c:pt idx="1">
                  <c:v>30.8</c:v>
                </c:pt>
                <c:pt idx="2">
                  <c:v>18.5</c:v>
                </c:pt>
                <c:pt idx="3">
                  <c:v>7.3</c:v>
                </c:pt>
              </c:numCache>
            </c:numRef>
          </c:val>
          <c:extLst>
            <c:ext xmlns:c16="http://schemas.microsoft.com/office/drawing/2014/chart" uri="{C3380CC4-5D6E-409C-BE32-E72D297353CC}">
              <c16:uniqueId val="{0000000C-11D5-4DC7-BE5E-A0C566E9D65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sz="1400" kern="1200">
          <a:solidFill>
            <a:schemeClr val="dk1"/>
          </a:solidFill>
          <a:latin typeface="Aptos" panose="020B0004020202020204" pitchFamily="34" charset="0"/>
          <a:ea typeface="Microsoft JhengHei" panose="020B0604030504040204" pitchFamily="34" charset="-120"/>
          <a:cs typeface="Microsoft Sans Serif" panose="020B0604020202020204" pitchFamily="34" charset="0"/>
        </a:defRPr>
      </a:pPr>
      <a:endParaRPr lang="el-GR"/>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59523229166654"/>
          <c:y val="5.7744229248081043E-2"/>
          <c:w val="0.6401388379813836"/>
          <c:h val="0.89427228001318604"/>
        </c:manualLayout>
      </c:layout>
      <c:barChart>
        <c:barDir val="bar"/>
        <c:grouping val="stacked"/>
        <c:varyColors val="0"/>
        <c:ser>
          <c:idx val="0"/>
          <c:order val="0"/>
          <c:tx>
            <c:strRef>
              <c:f>Φύλλο1!$B$1</c:f>
              <c:strCache>
                <c:ptCount val="1"/>
                <c:pt idx="0">
                  <c:v>Σίγουρα ναι</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Φύλλο1!$B$2:$B$22</c:f>
              <c:numCache>
                <c:formatCode>General</c:formatCode>
                <c:ptCount val="21"/>
                <c:pt idx="1">
                  <c:v>40.799999999999997</c:v>
                </c:pt>
                <c:pt idx="2">
                  <c:v>45.9</c:v>
                </c:pt>
                <c:pt idx="4">
                  <c:v>40.1</c:v>
                </c:pt>
                <c:pt idx="5">
                  <c:v>46.6</c:v>
                </c:pt>
                <c:pt idx="6">
                  <c:v>52.1</c:v>
                </c:pt>
                <c:pt idx="7">
                  <c:v>48.8</c:v>
                </c:pt>
                <c:pt idx="8">
                  <c:v>34.799999999999997</c:v>
                </c:pt>
                <c:pt idx="10">
                  <c:v>37.5</c:v>
                </c:pt>
                <c:pt idx="11">
                  <c:v>51</c:v>
                </c:pt>
                <c:pt idx="12">
                  <c:v>48.1</c:v>
                </c:pt>
                <c:pt idx="14">
                  <c:v>40.4</c:v>
                </c:pt>
                <c:pt idx="15">
                  <c:v>42.7</c:v>
                </c:pt>
                <c:pt idx="16">
                  <c:v>50.4</c:v>
                </c:pt>
                <c:pt idx="17">
                  <c:v>39.5</c:v>
                </c:pt>
                <c:pt idx="19">
                  <c:v>44.5</c:v>
                </c:pt>
                <c:pt idx="20">
                  <c:v>40.299999999999997</c:v>
                </c:pt>
              </c:numCache>
            </c:numRef>
          </c:val>
          <c:extLst>
            <c:ext xmlns:c16="http://schemas.microsoft.com/office/drawing/2014/chart" uri="{C3380CC4-5D6E-409C-BE32-E72D297353CC}">
              <c16:uniqueId val="{00000000-DDC9-4828-A88A-BE2EEE558FFB}"/>
            </c:ext>
          </c:extLst>
        </c:ser>
        <c:ser>
          <c:idx val="1"/>
          <c:order val="1"/>
          <c:tx>
            <c:strRef>
              <c:f>Φύλλο1!$C$1</c:f>
              <c:strCache>
                <c:ptCount val="1"/>
                <c:pt idx="0">
                  <c:v>Ίσως ναι</c:v>
                </c:pt>
              </c:strCache>
            </c:strRef>
          </c:tx>
          <c:spPr>
            <a:solidFill>
              <a:srgbClr val="7DE2E7"/>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Φύλλο1!$C$2:$C$22</c:f>
              <c:numCache>
                <c:formatCode>General</c:formatCode>
                <c:ptCount val="21"/>
                <c:pt idx="1">
                  <c:v>34.700000000000003</c:v>
                </c:pt>
                <c:pt idx="2">
                  <c:v>27.1</c:v>
                </c:pt>
                <c:pt idx="4">
                  <c:v>40.4</c:v>
                </c:pt>
                <c:pt idx="5">
                  <c:v>35.299999999999997</c:v>
                </c:pt>
                <c:pt idx="6">
                  <c:v>32.5</c:v>
                </c:pt>
                <c:pt idx="7">
                  <c:v>29.5</c:v>
                </c:pt>
                <c:pt idx="8">
                  <c:v>20.3</c:v>
                </c:pt>
                <c:pt idx="10">
                  <c:v>30.9</c:v>
                </c:pt>
                <c:pt idx="11">
                  <c:v>29.2</c:v>
                </c:pt>
                <c:pt idx="12">
                  <c:v>35.799999999999997</c:v>
                </c:pt>
                <c:pt idx="14">
                  <c:v>30.5</c:v>
                </c:pt>
                <c:pt idx="15">
                  <c:v>29.8</c:v>
                </c:pt>
                <c:pt idx="16">
                  <c:v>29.4</c:v>
                </c:pt>
                <c:pt idx="17">
                  <c:v>39.6</c:v>
                </c:pt>
                <c:pt idx="19">
                  <c:v>31.6</c:v>
                </c:pt>
                <c:pt idx="20">
                  <c:v>27.7</c:v>
                </c:pt>
              </c:numCache>
            </c:numRef>
          </c:val>
          <c:extLst>
            <c:ext xmlns:c16="http://schemas.microsoft.com/office/drawing/2014/chart" uri="{C3380CC4-5D6E-409C-BE32-E72D297353CC}">
              <c16:uniqueId val="{00000001-DDC9-4828-A88A-BE2EEE558FFB}"/>
            </c:ext>
          </c:extLst>
        </c:ser>
        <c:ser>
          <c:idx val="2"/>
          <c:order val="2"/>
          <c:tx>
            <c:strRef>
              <c:f>Φύλλο1!$D$1</c:f>
              <c:strCache>
                <c:ptCount val="1"/>
                <c:pt idx="0">
                  <c:v>Όχι</c:v>
                </c:pt>
              </c:strCache>
            </c:strRef>
          </c:tx>
          <c:spPr>
            <a:solidFill>
              <a:srgbClr val="D38583"/>
            </a:solidFill>
            <a:ln>
              <a:noFill/>
            </a:ln>
            <a:effectLst/>
          </c:spPr>
          <c:invertIfNegative val="0"/>
          <c:dLbls>
            <c:dLbl>
              <c:idx val="19"/>
              <c:layout>
                <c:manualLayout>
                  <c:x val="6.7396798652064023E-3"/>
                  <c:y val="2.27331955845944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C9-4828-A88A-BE2EEE558FFB}"/>
                </c:ext>
              </c:extLst>
            </c:dLbl>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Φύλλο1!$D$2:$D$22</c:f>
              <c:numCache>
                <c:formatCode>General</c:formatCode>
                <c:ptCount val="21"/>
                <c:pt idx="1">
                  <c:v>16.899999999999999</c:v>
                </c:pt>
                <c:pt idx="2">
                  <c:v>20</c:v>
                </c:pt>
                <c:pt idx="4">
                  <c:v>12.3</c:v>
                </c:pt>
                <c:pt idx="5">
                  <c:v>8.6999999999999993</c:v>
                </c:pt>
                <c:pt idx="6">
                  <c:v>8.6</c:v>
                </c:pt>
                <c:pt idx="7">
                  <c:v>12.799999999999999</c:v>
                </c:pt>
                <c:pt idx="8">
                  <c:v>39.6</c:v>
                </c:pt>
                <c:pt idx="10">
                  <c:v>24.400000000000002</c:v>
                </c:pt>
                <c:pt idx="11">
                  <c:v>12.299999999999999</c:v>
                </c:pt>
                <c:pt idx="12">
                  <c:v>10.4</c:v>
                </c:pt>
                <c:pt idx="14">
                  <c:v>22.099999999999998</c:v>
                </c:pt>
                <c:pt idx="15">
                  <c:v>18.8</c:v>
                </c:pt>
                <c:pt idx="16">
                  <c:v>15.4</c:v>
                </c:pt>
                <c:pt idx="17">
                  <c:v>10.6</c:v>
                </c:pt>
                <c:pt idx="19">
                  <c:v>16.2</c:v>
                </c:pt>
                <c:pt idx="20">
                  <c:v>26.1</c:v>
                </c:pt>
              </c:numCache>
            </c:numRef>
          </c:val>
          <c:extLst>
            <c:ext xmlns:c16="http://schemas.microsoft.com/office/drawing/2014/chart" uri="{C3380CC4-5D6E-409C-BE32-E72D297353CC}">
              <c16:uniqueId val="{00000003-DDC9-4828-A88A-BE2EEE558FFB}"/>
            </c:ext>
          </c:extLst>
        </c:ser>
        <c:ser>
          <c:idx val="3"/>
          <c:order val="3"/>
          <c:tx>
            <c:strRef>
              <c:f>Φύλλο1!$E$1</c:f>
              <c:strCache>
                <c:ptCount val="1"/>
                <c:pt idx="0">
                  <c:v>έχω ήδη κάνει </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Φύλλο1!$A$2:$A$22</c:f>
              <c:strCache>
                <c:ptCount val="21"/>
                <c:pt idx="0">
                  <c:v>ΦΥΛΟ</c:v>
                </c:pt>
                <c:pt idx="1">
                  <c:v>Άνδρας</c:v>
                </c:pt>
                <c:pt idx="2">
                  <c:v>Γυναίκα</c:v>
                </c:pt>
                <c:pt idx="3">
                  <c:v>ΗΛΙΚΙΑ</c:v>
                </c:pt>
                <c:pt idx="4">
                  <c:v>18-34 ετών</c:v>
                </c:pt>
                <c:pt idx="5">
                  <c:v>35-44 ετών</c:v>
                </c:pt>
                <c:pt idx="6">
                  <c:v>45-54 ετών</c:v>
                </c:pt>
                <c:pt idx="7">
                  <c:v>55-64 ετών</c:v>
                </c:pt>
                <c:pt idx="8">
                  <c:v>65 και άνω</c:v>
                </c:pt>
                <c:pt idx="9">
                  <c:v>ΕΚΠΑΙΔΕΥΤΙΚΟ ΕΠΙΠΕΔΟ</c:v>
                </c:pt>
                <c:pt idx="10">
                  <c:v>Έως δευτεροβάθμια</c:v>
                </c:pt>
                <c:pt idx="11">
                  <c:v>ΑΕΙ / ΤΕΙ</c:v>
                </c:pt>
                <c:pt idx="12">
                  <c:v>ΜΕΤΑΠΤ / ΔΙΔΑΚΤ</c:v>
                </c:pt>
                <c:pt idx="13">
                  <c:v>ΠΕΡΙΟΧΗ</c:v>
                </c:pt>
                <c:pt idx="14">
                  <c:v>Αττική</c:v>
                </c:pt>
                <c:pt idx="15">
                  <c:v>Βόρεια Ελλάδα</c:v>
                </c:pt>
                <c:pt idx="16">
                  <c:v>Κεντρική Ελλάδα</c:v>
                </c:pt>
                <c:pt idx="17">
                  <c:v>Κρήτη και νησιά Αιγαίου</c:v>
                </c:pt>
                <c:pt idx="18">
                  <c:v>ΑΣΤΙΚΟΤΗΤΑ</c:v>
                </c:pt>
                <c:pt idx="19">
                  <c:v>Αστική περιοχή</c:v>
                </c:pt>
                <c:pt idx="20">
                  <c:v>Ημιαστική/ Αγροτική </c:v>
                </c:pt>
              </c:strCache>
            </c:strRef>
          </c:cat>
          <c:val>
            <c:numRef>
              <c:f>Φύλλο1!$E$2:$E$22</c:f>
              <c:numCache>
                <c:formatCode>General</c:formatCode>
                <c:ptCount val="21"/>
                <c:pt idx="1">
                  <c:v>7.6</c:v>
                </c:pt>
                <c:pt idx="2">
                  <c:v>7</c:v>
                </c:pt>
                <c:pt idx="4">
                  <c:v>7.2</c:v>
                </c:pt>
                <c:pt idx="5">
                  <c:v>9.4</c:v>
                </c:pt>
                <c:pt idx="6">
                  <c:v>6.8</c:v>
                </c:pt>
                <c:pt idx="7">
                  <c:v>9</c:v>
                </c:pt>
                <c:pt idx="8">
                  <c:v>5.3</c:v>
                </c:pt>
                <c:pt idx="10">
                  <c:v>7.2</c:v>
                </c:pt>
                <c:pt idx="11">
                  <c:v>7.6</c:v>
                </c:pt>
                <c:pt idx="12">
                  <c:v>5.7</c:v>
                </c:pt>
                <c:pt idx="14">
                  <c:v>6.9</c:v>
                </c:pt>
                <c:pt idx="15">
                  <c:v>8.8000000000000007</c:v>
                </c:pt>
                <c:pt idx="16">
                  <c:v>4.8</c:v>
                </c:pt>
                <c:pt idx="17">
                  <c:v>10.4</c:v>
                </c:pt>
                <c:pt idx="19">
                  <c:v>7.7</c:v>
                </c:pt>
                <c:pt idx="20">
                  <c:v>5.9</c:v>
                </c:pt>
              </c:numCache>
            </c:numRef>
          </c:val>
          <c:extLst>
            <c:ext xmlns:c16="http://schemas.microsoft.com/office/drawing/2014/chart" uri="{C3380CC4-5D6E-409C-BE32-E72D297353CC}">
              <c16:uniqueId val="{00000004-DDC9-4828-A88A-BE2EEE558FFB}"/>
            </c:ext>
          </c:extLst>
        </c:ser>
        <c:dLbls>
          <c:dLblPos val="ctr"/>
          <c:showLegendKey val="0"/>
          <c:showVal val="1"/>
          <c:showCatName val="0"/>
          <c:showSerName val="0"/>
          <c:showPercent val="0"/>
          <c:showBubbleSize val="0"/>
        </c:dLbls>
        <c:gapWidth val="50"/>
        <c:overlap val="100"/>
        <c:axId val="1641940144"/>
        <c:axId val="1641934160"/>
      </c:barChart>
      <c:catAx>
        <c:axId val="16419401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crossAx val="1641934160"/>
        <c:crosses val="autoZero"/>
        <c:auto val="0"/>
        <c:lblAlgn val="ctr"/>
        <c:lblOffset val="100"/>
        <c:noMultiLvlLbl val="0"/>
      </c:catAx>
      <c:valAx>
        <c:axId val="1641934160"/>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41940144"/>
        <c:crosses val="max"/>
        <c:crossBetween val="between"/>
      </c:valAx>
      <c:spPr>
        <a:noFill/>
        <a:ln>
          <a:noFill/>
        </a:ln>
        <a:effectLst/>
      </c:spPr>
    </c:plotArea>
    <c:legend>
      <c:legendPos val="r"/>
      <c:layout>
        <c:manualLayout>
          <c:xMode val="edge"/>
          <c:yMode val="edge"/>
          <c:x val="0.30941130268631012"/>
          <c:y val="3.2311777833497215E-4"/>
          <c:w val="0.64914283735456157"/>
          <c:h val="4.6007260414242968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n-US"/>
        </a:p>
      </c:txPr>
    </c:legend>
    <c:plotVisOnly val="1"/>
    <c:dispBlanksAs val="gap"/>
    <c:showDLblsOverMax val="0"/>
  </c:chart>
  <c:spPr>
    <a:noFill/>
    <a:ln>
      <a:noFill/>
    </a:ln>
    <a:effectLst/>
  </c:spPr>
  <c:txPr>
    <a:bodyPr/>
    <a:lstStyle/>
    <a:p>
      <a:pPr>
        <a:defRPr sz="1300">
          <a:solidFill>
            <a:schemeClr val="tx1"/>
          </a:solidFill>
          <a:latin typeface="Aptos" panose="020B0004020202020204" pitchFamily="34" charset="0"/>
          <a:ea typeface="Microsoft JhengHei" panose="020B0604030504040204" pitchFamily="34" charset="-12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665589712155657"/>
          <c:y val="5.1257318435447015E-2"/>
          <c:w val="0.6744033279969891"/>
          <c:h val="0.8912982376751265"/>
        </c:manualLayout>
      </c:layout>
      <c:barChart>
        <c:barDir val="bar"/>
        <c:grouping val="clustered"/>
        <c:varyColors val="1"/>
        <c:ser>
          <c:idx val="0"/>
          <c:order val="0"/>
          <c:tx>
            <c:strRef>
              <c:f>Φύλλο1!$B$1</c:f>
              <c:strCache>
                <c:ptCount val="1"/>
                <c:pt idx="0">
                  <c:v>Σειρά 1</c:v>
                </c:pt>
              </c:strCache>
            </c:strRef>
          </c:tx>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8E21-40E2-97DB-04E2CB2852E4}"/>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8E21-40E2-97DB-04E2CB2852E4}"/>
              </c:ext>
            </c:extLst>
          </c:dPt>
          <c:dPt>
            <c:idx val="2"/>
            <c:invertIfNegative val="0"/>
            <c:bubble3D val="0"/>
            <c:spPr>
              <a:solidFill>
                <a:srgbClr val="FFCC66"/>
              </a:solidFill>
              <a:ln>
                <a:noFill/>
              </a:ln>
              <a:effectLst/>
            </c:spPr>
            <c:extLst>
              <c:ext xmlns:c16="http://schemas.microsoft.com/office/drawing/2014/chart" uri="{C3380CC4-5D6E-409C-BE32-E72D297353CC}">
                <c16:uniqueId val="{00000005-8E21-40E2-97DB-04E2CB2852E4}"/>
              </c:ext>
            </c:extLst>
          </c:dPt>
          <c:dPt>
            <c:idx val="3"/>
            <c:invertIfNegative val="0"/>
            <c:bubble3D val="0"/>
            <c:spPr>
              <a:solidFill>
                <a:srgbClr val="C00000"/>
              </a:solidFill>
              <a:ln>
                <a:noFill/>
              </a:ln>
              <a:effectLst/>
            </c:spPr>
            <c:extLst>
              <c:ext xmlns:c16="http://schemas.microsoft.com/office/drawing/2014/chart" uri="{C3380CC4-5D6E-409C-BE32-E72D297353CC}">
                <c16:uniqueId val="{00000007-8E21-40E2-97DB-04E2CB2852E4}"/>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8E21-40E2-97DB-04E2CB2852E4}"/>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Φύλλο1!$A$2:$A$6</c:f>
              <c:strCache>
                <c:ptCount val="5"/>
                <c:pt idx="0">
                  <c:v>Ναι και θα ήξερα περίπου πώς να τον χρησιμοποιήσω</c:v>
                </c:pt>
                <c:pt idx="1">
                  <c:v>Ναι, αλλά δεν θα ήξερα να τον χρησιμοποιήσω</c:v>
                </c:pt>
                <c:pt idx="2">
                  <c:v>Έχω ακούσει τον όρο αλλά δεν γνωρίζω τι είναι</c:v>
                </c:pt>
                <c:pt idx="3">
                  <c:v>Όχι</c:v>
                </c:pt>
                <c:pt idx="4">
                  <c:v>ΔΑ</c:v>
                </c:pt>
              </c:strCache>
            </c:strRef>
          </c:cat>
          <c:val>
            <c:numRef>
              <c:f>Φύλλο1!$B$2:$B$6</c:f>
              <c:numCache>
                <c:formatCode>General</c:formatCode>
                <c:ptCount val="5"/>
                <c:pt idx="0">
                  <c:v>19.5</c:v>
                </c:pt>
                <c:pt idx="1">
                  <c:v>53.3</c:v>
                </c:pt>
                <c:pt idx="2">
                  <c:v>16.399999999999999</c:v>
                </c:pt>
                <c:pt idx="3">
                  <c:v>10.6</c:v>
                </c:pt>
                <c:pt idx="4">
                  <c:v>0.3</c:v>
                </c:pt>
              </c:numCache>
            </c:numRef>
          </c:val>
          <c:extLst>
            <c:ext xmlns:c16="http://schemas.microsoft.com/office/drawing/2014/chart" uri="{C3380CC4-5D6E-409C-BE32-E72D297353CC}">
              <c16:uniqueId val="{0000000C-8E21-40E2-97DB-04E2CB2852E4}"/>
            </c:ext>
          </c:extLst>
        </c:ser>
        <c:dLbls>
          <c:showLegendKey val="0"/>
          <c:showVal val="0"/>
          <c:showCatName val="0"/>
          <c:showSerName val="0"/>
          <c:showPercent val="0"/>
          <c:showBubbleSize val="0"/>
        </c:dLbls>
        <c:gapWidth val="49"/>
        <c:axId val="1635625488"/>
        <c:axId val="1635629840"/>
      </c:barChart>
      <c:catAx>
        <c:axId val="1635625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635629840"/>
        <c:crosses val="autoZero"/>
        <c:auto val="1"/>
        <c:lblAlgn val="ctr"/>
        <c:lblOffset val="100"/>
        <c:noMultiLvlLbl val="0"/>
      </c:catAx>
      <c:valAx>
        <c:axId val="1635629840"/>
        <c:scaling>
          <c:orientation val="minMax"/>
          <c:max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635625488"/>
        <c:crosses val="max"/>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55301348359982"/>
          <c:y val="4.7532964532442851E-2"/>
          <c:w val="0.67412550078727473"/>
          <c:h val="0.91369683473889218"/>
        </c:manualLayout>
      </c:layout>
      <c:barChart>
        <c:barDir val="bar"/>
        <c:grouping val="stacked"/>
        <c:varyColors val="0"/>
        <c:ser>
          <c:idx val="0"/>
          <c:order val="0"/>
          <c:tx>
            <c:strRef>
              <c:f>Φύλλο1!$B$1</c:f>
              <c:strCache>
                <c:ptCount val="1"/>
                <c:pt idx="0">
                  <c:v>συμφωνώ απόλυτα</c:v>
                </c:pt>
              </c:strCache>
            </c:strRef>
          </c:tx>
          <c:spPr>
            <a:solidFill>
              <a:srgbClr val="1D9BA1"/>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bg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Φύλλο1!$B$2:$B$8</c:f>
              <c:numCache>
                <c:formatCode>General</c:formatCode>
                <c:ptCount val="7"/>
                <c:pt idx="0">
                  <c:v>77.599999999999994</c:v>
                </c:pt>
                <c:pt idx="1">
                  <c:v>74.7</c:v>
                </c:pt>
                <c:pt idx="2">
                  <c:v>75.599999999999994</c:v>
                </c:pt>
                <c:pt idx="3">
                  <c:v>71.599999999999994</c:v>
                </c:pt>
                <c:pt idx="4">
                  <c:v>64.8</c:v>
                </c:pt>
                <c:pt idx="5">
                  <c:v>69.7</c:v>
                </c:pt>
                <c:pt idx="6">
                  <c:v>59.6</c:v>
                </c:pt>
              </c:numCache>
            </c:numRef>
          </c:val>
          <c:extLst>
            <c:ext xmlns:c16="http://schemas.microsoft.com/office/drawing/2014/chart" uri="{C3380CC4-5D6E-409C-BE32-E72D297353CC}">
              <c16:uniqueId val="{00000000-9456-419E-A8FF-CB18EC737A7E}"/>
            </c:ext>
          </c:extLst>
        </c:ser>
        <c:ser>
          <c:idx val="1"/>
          <c:order val="1"/>
          <c:tx>
            <c:strRef>
              <c:f>Φύλλο1!$C$1</c:f>
              <c:strCache>
                <c:ptCount val="1"/>
                <c:pt idx="0">
                  <c:v>μάλλον συμφωνώ</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lgn="ct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Φύλλο1!$C$2:$C$8</c:f>
              <c:numCache>
                <c:formatCode>General</c:formatCode>
                <c:ptCount val="7"/>
                <c:pt idx="0">
                  <c:v>18.8</c:v>
                </c:pt>
                <c:pt idx="1">
                  <c:v>20.399999999999999</c:v>
                </c:pt>
                <c:pt idx="2">
                  <c:v>18.5</c:v>
                </c:pt>
                <c:pt idx="3">
                  <c:v>21.4</c:v>
                </c:pt>
                <c:pt idx="4">
                  <c:v>26.1</c:v>
                </c:pt>
                <c:pt idx="5">
                  <c:v>20.5</c:v>
                </c:pt>
                <c:pt idx="6">
                  <c:v>23.8</c:v>
                </c:pt>
              </c:numCache>
            </c:numRef>
          </c:val>
          <c:extLst>
            <c:ext xmlns:c16="http://schemas.microsoft.com/office/drawing/2014/chart" uri="{C3380CC4-5D6E-409C-BE32-E72D297353CC}">
              <c16:uniqueId val="{00000001-9456-419E-A8FF-CB18EC737A7E}"/>
            </c:ext>
          </c:extLst>
        </c:ser>
        <c:ser>
          <c:idx val="2"/>
          <c:order val="2"/>
          <c:tx>
            <c:strRef>
              <c:f>Φύλλο1!$D$1</c:f>
              <c:strCache>
                <c:ptCount val="1"/>
                <c:pt idx="0">
                  <c:v>μάλλον διαφωνώ &amp; διαφωνώ</c:v>
                </c:pt>
              </c:strCache>
            </c:strRef>
          </c:tx>
          <c:spPr>
            <a:solidFill>
              <a:srgbClr val="D3858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Φύλλο1!$D$2:$D$8</c:f>
              <c:numCache>
                <c:formatCode>General</c:formatCode>
                <c:ptCount val="7"/>
                <c:pt idx="0">
                  <c:v>2.7</c:v>
                </c:pt>
                <c:pt idx="1">
                  <c:v>3.3</c:v>
                </c:pt>
                <c:pt idx="2">
                  <c:v>3.8</c:v>
                </c:pt>
                <c:pt idx="3">
                  <c:v>5.3</c:v>
                </c:pt>
                <c:pt idx="4">
                  <c:v>7.6999999999999993</c:v>
                </c:pt>
                <c:pt idx="5">
                  <c:v>8.6</c:v>
                </c:pt>
                <c:pt idx="6">
                  <c:v>14.700000000000001</c:v>
                </c:pt>
              </c:numCache>
            </c:numRef>
          </c:val>
          <c:extLst>
            <c:ext xmlns:c16="http://schemas.microsoft.com/office/drawing/2014/chart" uri="{C3380CC4-5D6E-409C-BE32-E72D297353CC}">
              <c16:uniqueId val="{00000002-9456-419E-A8FF-CB18EC737A7E}"/>
            </c:ext>
          </c:extLst>
        </c:ser>
        <c:ser>
          <c:idx val="3"/>
          <c:order val="3"/>
          <c:tx>
            <c:strRef>
              <c:f>Φύλλο1!$E$1</c:f>
              <c:strCache>
                <c:ptCount val="1"/>
                <c:pt idx="0">
                  <c:v>ΔΑ</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Φύλλο1!$A$2:$A$8</c:f>
              <c:strCache>
                <c:ptCount val="7"/>
                <c:pt idx="0">
                  <c:v>Στα σχολεία πρέπει να υπάρχει συστηματική εκπαίδευση για τους παράγοντες καρδιαγγειακού κινδύνου, τη διατροφή, την άσκηση και το κάπνισμα</c:v>
                </c:pt>
                <c:pt idx="1">
                  <c:v>Θα υποστήριζα την δημιουργία προγραμμάτων καρδιαγγειακής αποκατάστασης σε άτομα που έχουν καρδιολογικό πρόβλημα</c:v>
                </c:pt>
                <c:pt idx="2">
                  <c:v>Είναι αναγκαία η ευρύτερη εγκατάσταση απινιδωτών σε δημόσιους χώρους, αθλητικές εγκαταστάσεις, μέσα μεταφοράς και χώρους εργασίας</c:v>
                </c:pt>
                <c:pt idx="3">
                  <c:v>Η εκπαίδευση σε ΚΑΡΠΑ και χρήση απινιδωτή πρέπει να είναι υποχρεωτική στο σχολείο</c:v>
                </c:pt>
                <c:pt idx="4">
                  <c:v>Θα υποστήριζα την μείωση αλατιού και ζάχαρης στα τρόφιμα</c:v>
                </c:pt>
                <c:pt idx="5">
                  <c:v>Τα σχολικά κυλικεία θα πρέπει να διαθέτουν μόνο υγιεινά τρόφιμα. </c:v>
                </c:pt>
                <c:pt idx="6">
                  <c:v>Θα υποστήριζα την αυστηρότερη τήρηση της αντικαπνιστικής νομοθεσίας</c:v>
                </c:pt>
              </c:strCache>
            </c:strRef>
          </c:cat>
          <c:val>
            <c:numRef>
              <c:f>Φύλλο1!$E$2:$E$8</c:f>
              <c:numCache>
                <c:formatCode>General</c:formatCode>
                <c:ptCount val="7"/>
                <c:pt idx="0">
                  <c:v>0.9</c:v>
                </c:pt>
                <c:pt idx="1">
                  <c:v>1.6</c:v>
                </c:pt>
                <c:pt idx="2">
                  <c:v>2</c:v>
                </c:pt>
                <c:pt idx="3">
                  <c:v>1.7</c:v>
                </c:pt>
                <c:pt idx="4">
                  <c:v>1.4</c:v>
                </c:pt>
                <c:pt idx="5">
                  <c:v>1.2</c:v>
                </c:pt>
                <c:pt idx="6">
                  <c:v>1.9</c:v>
                </c:pt>
              </c:numCache>
            </c:numRef>
          </c:val>
          <c:extLst>
            <c:ext xmlns:c16="http://schemas.microsoft.com/office/drawing/2014/chart" uri="{C3380CC4-5D6E-409C-BE32-E72D297353CC}">
              <c16:uniqueId val="{00000000-B192-45E2-BCD4-F0786F152655}"/>
            </c:ext>
          </c:extLst>
        </c:ser>
        <c:dLbls>
          <c:dLblPos val="ctr"/>
          <c:showLegendKey val="0"/>
          <c:showVal val="1"/>
          <c:showCatName val="0"/>
          <c:showSerName val="0"/>
          <c:showPercent val="0"/>
          <c:showBubbleSize val="0"/>
        </c:dLbls>
        <c:gapWidth val="50"/>
        <c:overlap val="100"/>
        <c:axId val="-275221424"/>
        <c:axId val="-275230672"/>
      </c:barChart>
      <c:catAx>
        <c:axId val="-275221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Aptos Display" panose="020B0004020202020204" pitchFamily="34" charset="0"/>
                <a:ea typeface="Microsoft JhengHei" panose="020B0604030504040204" pitchFamily="34" charset="-120"/>
                <a:cs typeface="+mn-cs"/>
              </a:defRPr>
            </a:pPr>
            <a:endParaRPr lang="el-GR"/>
          </a:p>
        </c:txPr>
        <c:crossAx val="-275230672"/>
        <c:crosses val="autoZero"/>
        <c:auto val="0"/>
        <c:lblAlgn val="ctr"/>
        <c:lblOffset val="100"/>
        <c:noMultiLvlLbl val="0"/>
      </c:catAx>
      <c:valAx>
        <c:axId val="-275230672"/>
        <c:scaling>
          <c:orientation val="minMax"/>
          <c:max val="10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icrosoft JhengHei" panose="020B0604030504040204" pitchFamily="34" charset="-120"/>
                <a:ea typeface="Microsoft JhengHei" panose="020B0604030504040204" pitchFamily="34" charset="-120"/>
                <a:cs typeface="+mn-cs"/>
              </a:defRPr>
            </a:pPr>
            <a:endParaRPr lang="el-GR"/>
          </a:p>
        </c:txPr>
        <c:crossAx val="-275221424"/>
        <c:crosses val="max"/>
        <c:crossBetween val="between"/>
      </c:valAx>
      <c:spPr>
        <a:noFill/>
        <a:ln>
          <a:noFill/>
        </a:ln>
        <a:effectLst/>
      </c:spPr>
    </c:plotArea>
    <c:legend>
      <c:legendPos val="b"/>
      <c:layout>
        <c:manualLayout>
          <c:xMode val="edge"/>
          <c:yMode val="edge"/>
          <c:x val="0.2874965145567801"/>
          <c:y val="1.78776502049637E-3"/>
          <c:w val="0.67473455881833089"/>
          <c:h val="4.708640750420728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l-GR"/>
        </a:p>
      </c:txPr>
    </c:legend>
    <c:plotVisOnly val="1"/>
    <c:dispBlanksAs val="gap"/>
    <c:showDLblsOverMax val="0"/>
  </c:chart>
  <c:spPr>
    <a:noFill/>
    <a:ln>
      <a:noFill/>
    </a:ln>
    <a:effectLst/>
  </c:spPr>
  <c:txPr>
    <a:bodyPr/>
    <a:lstStyle/>
    <a:p>
      <a:pPr>
        <a:defRPr sz="1100">
          <a:solidFill>
            <a:schemeClr val="tx1"/>
          </a:solidFill>
          <a:latin typeface="Microsoft JhengHei" panose="020B0604030504040204" pitchFamily="34" charset="-120"/>
          <a:ea typeface="Microsoft JhengHei" panose="020B0604030504040204" pitchFamily="34" charset="-120"/>
        </a:defRPr>
      </a:pPr>
      <a:endParaRPr lang="el-GR"/>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491660406413307"/>
          <c:y val="3.0796328577625993E-2"/>
          <c:w val="0.67713455917285081"/>
          <c:h val="0.90533747741622628"/>
        </c:manualLayout>
      </c:layout>
      <c:barChart>
        <c:barDir val="bar"/>
        <c:grouping val="clustered"/>
        <c:varyColors val="0"/>
        <c:ser>
          <c:idx val="0"/>
          <c:order val="0"/>
          <c:tx>
            <c:strRef>
              <c:f>Φύλλο1!$B$1</c:f>
              <c:strCache>
                <c:ptCount val="1"/>
                <c:pt idx="0">
                  <c:v>Σειρά 1</c:v>
                </c:pt>
              </c:strCache>
            </c:strRef>
          </c:tx>
          <c:spPr>
            <a:solidFill>
              <a:schemeClr val="accent6"/>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AA81-474D-BA5F-4F2DBE98D173}"/>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AA81-474D-BA5F-4F2DBE98D173}"/>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AA81-474D-BA5F-4F2DBE98D173}"/>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AA81-474D-BA5F-4F2DBE98D173}"/>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AA81-474D-BA5F-4F2DBE98D173}"/>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AA81-474D-BA5F-4F2DBE98D173}"/>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AA81-474D-BA5F-4F2DBE98D173}"/>
              </c:ext>
            </c:extLst>
          </c:dPt>
          <c:dPt>
            <c:idx val="7"/>
            <c:invertIfNegative val="0"/>
            <c:bubble3D val="0"/>
            <c:spPr>
              <a:solidFill>
                <a:schemeClr val="accent6"/>
              </a:solidFill>
              <a:ln>
                <a:noFill/>
              </a:ln>
              <a:effectLst/>
            </c:spPr>
            <c:extLst>
              <c:ext xmlns:c16="http://schemas.microsoft.com/office/drawing/2014/chart" uri="{C3380CC4-5D6E-409C-BE32-E72D297353CC}">
                <c16:uniqueId val="{0000000F-AA81-474D-BA5F-4F2DBE98D173}"/>
              </c:ext>
            </c:extLst>
          </c:dPt>
          <c:dPt>
            <c:idx val="8"/>
            <c:invertIfNegative val="0"/>
            <c:bubble3D val="0"/>
            <c:spPr>
              <a:solidFill>
                <a:schemeClr val="accent6"/>
              </a:solidFill>
              <a:ln>
                <a:noFill/>
              </a:ln>
              <a:effectLst/>
            </c:spPr>
            <c:extLst>
              <c:ext xmlns:c16="http://schemas.microsoft.com/office/drawing/2014/chart" uri="{C3380CC4-5D6E-409C-BE32-E72D297353CC}">
                <c16:uniqueId val="{00000011-AA81-474D-BA5F-4F2DBE98D173}"/>
              </c:ext>
            </c:extLst>
          </c:dPt>
          <c:dPt>
            <c:idx val="9"/>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0-2483-4A66-A51D-6B3F6C661349}"/>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Φύλλο1!$A$2:$A$11</c:f>
              <c:strCache>
                <c:ptCount val="10"/>
                <c:pt idx="0">
                  <c:v>Περισσότερες προληπτικές εξετάσεις /συνέχιση ΠΡΟΛΑΜΒΑΝΩ</c:v>
                </c:pt>
                <c:pt idx="1">
                  <c:v>Εκπαίδευση από το σχολείο </c:v>
                </c:pt>
                <c:pt idx="2">
                  <c:v>Περισσότεροι εξωτερικοί αυτόματοι απινιδωτές και εκπαίδευση ΚΑΡΠΑ </c:v>
                </c:pt>
                <c:pt idx="3">
                  <c:v>Καλύτερη πρόσβαση σε πρωτοβάθμια φροντίδα </c:v>
                </c:pt>
                <c:pt idx="4">
                  <c:v>Μέτρα για υγιεινότερα τρόφιμα </c:v>
                </c:pt>
                <c:pt idx="5">
                  <c:v>Προγράμματα αντιμετώπισης της παχυσαρκίας </c:v>
                </c:pt>
                <c:pt idx="6">
                  <c:v>Δημιουργία χώρων άθλησης και περπατήματος </c:v>
                </c:pt>
                <c:pt idx="7">
                  <c:v>Ισχυρότερες πολιτικές κατά του καπνίσματος </c:v>
                </c:pt>
                <c:pt idx="8">
                  <c:v>Εκστρατείες ενημέρωσης</c:v>
                </c:pt>
                <c:pt idx="9">
                  <c:v>Άλλο</c:v>
                </c:pt>
              </c:strCache>
            </c:strRef>
          </c:cat>
          <c:val>
            <c:numRef>
              <c:f>Φύλλο1!$B$2:$B$11</c:f>
              <c:numCache>
                <c:formatCode>General</c:formatCode>
                <c:ptCount val="10"/>
                <c:pt idx="0">
                  <c:v>58.4</c:v>
                </c:pt>
                <c:pt idx="1">
                  <c:v>51.7</c:v>
                </c:pt>
                <c:pt idx="2">
                  <c:v>42.5</c:v>
                </c:pt>
                <c:pt idx="3">
                  <c:v>25.1</c:v>
                </c:pt>
                <c:pt idx="4">
                  <c:v>24.2</c:v>
                </c:pt>
                <c:pt idx="5">
                  <c:v>21.4</c:v>
                </c:pt>
                <c:pt idx="6">
                  <c:v>15.6</c:v>
                </c:pt>
                <c:pt idx="7">
                  <c:v>15.4</c:v>
                </c:pt>
                <c:pt idx="8">
                  <c:v>11.2</c:v>
                </c:pt>
                <c:pt idx="9">
                  <c:v>1.4</c:v>
                </c:pt>
              </c:numCache>
            </c:numRef>
          </c:val>
          <c:extLst>
            <c:ext xmlns:c16="http://schemas.microsoft.com/office/drawing/2014/chart" uri="{C3380CC4-5D6E-409C-BE32-E72D297353CC}">
              <c16:uniqueId val="{00000014-AA81-474D-BA5F-4F2DBE98D173}"/>
            </c:ext>
          </c:extLst>
        </c:ser>
        <c:dLbls>
          <c:showLegendKey val="0"/>
          <c:showVal val="0"/>
          <c:showCatName val="0"/>
          <c:showSerName val="0"/>
          <c:showPercent val="0"/>
          <c:showBubbleSize val="0"/>
        </c:dLbls>
        <c:gapWidth val="39"/>
        <c:axId val="1499212432"/>
        <c:axId val="1499213520"/>
      </c:barChart>
      <c:catAx>
        <c:axId val="14992124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icrosoft JhengHei" panose="020B0604030504040204" pitchFamily="34" charset="-120"/>
                <a:cs typeface="+mn-cs"/>
              </a:defRPr>
            </a:pPr>
            <a:endParaRPr lang="en-US"/>
          </a:p>
        </c:txPr>
        <c:crossAx val="1499213520"/>
        <c:crosses val="autoZero"/>
        <c:auto val="1"/>
        <c:lblAlgn val="ctr"/>
        <c:lblOffset val="100"/>
        <c:noMultiLvlLbl val="0"/>
      </c:catAx>
      <c:valAx>
        <c:axId val="149921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212432"/>
        <c:crosses val="max"/>
        <c:crossBetween val="between"/>
        <c:majorUnit val="2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withinLinear" id="14">
  <a:schemeClr val="accent1"/>
</cs:colorStyle>
</file>

<file path=ppt/charts/colors14.xml><?xml version="1.0" encoding="utf-8"?>
<cs:colorStyle xmlns:cs="http://schemas.microsoft.com/office/drawing/2012/chartStyle" xmlns:a="http://schemas.openxmlformats.org/drawingml/2006/main" meth="withinLinear" id="19">
  <a:schemeClr val="accent6"/>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 id="14">
  <a:schemeClr val="accent1"/>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withinLinear" id="14">
  <a:schemeClr val="accent1"/>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withinLinear" id="14">
  <a:schemeClr val="accent1"/>
</cs:colorStyle>
</file>

<file path=ppt/charts/colors32.xml><?xml version="1.0" encoding="utf-8"?>
<cs:colorStyle xmlns:cs="http://schemas.microsoft.com/office/drawing/2012/chartStyle" xmlns:a="http://schemas.openxmlformats.org/drawingml/2006/main" meth="withinLinear" id="16">
  <a:schemeClr val="accent3"/>
</cs:colorStyle>
</file>

<file path=ppt/charts/colors33.xml><?xml version="1.0" encoding="utf-8"?>
<cs:colorStyle xmlns:cs="http://schemas.microsoft.com/office/drawing/2012/chartStyle" xmlns:a="http://schemas.openxmlformats.org/drawingml/2006/main" meth="withinLinear" id="14">
  <a:schemeClr val="accent1"/>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withinLinear" id="14">
  <a:schemeClr val="accent1"/>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withinLinear" id="14">
  <a:schemeClr val="accent1"/>
</cs:colorStyle>
</file>

<file path=ppt/charts/colors44.xml><?xml version="1.0" encoding="utf-8"?>
<cs:colorStyle xmlns:cs="http://schemas.microsoft.com/office/drawing/2012/chartStyle" xmlns:a="http://schemas.openxmlformats.org/drawingml/2006/main" meth="withinLinear" id="14">
  <a:schemeClr val="accent1"/>
</cs:colorStyle>
</file>

<file path=ppt/charts/colors45.xml><?xml version="1.0" encoding="utf-8"?>
<cs:colorStyle xmlns:cs="http://schemas.microsoft.com/office/drawing/2012/chartStyle" xmlns:a="http://schemas.openxmlformats.org/drawingml/2006/main" meth="withinLinear" id="14">
  <a:schemeClr val="accent1"/>
</cs:colorStyle>
</file>

<file path=ppt/charts/colors46.xml><?xml version="1.0" encoding="utf-8"?>
<cs:colorStyle xmlns:cs="http://schemas.microsoft.com/office/drawing/2012/chartStyle" xmlns:a="http://schemas.openxmlformats.org/drawingml/2006/main" meth="withinLinear" id="14">
  <a:schemeClr val="accent1"/>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withinLinear" id="14">
  <a:schemeClr val="accent1"/>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withinLinear" id="14">
  <a:schemeClr val="accent1"/>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F1BDC5-CE34-470B-A709-EB85F6FCF19B}"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A078EB-5106-4D05-B269-5AA184C31029}" type="slidenum">
              <a:rPr lang="en-US" smtClean="0"/>
              <a:t>‹#›</a:t>
            </a:fld>
            <a:endParaRPr lang="en-US"/>
          </a:p>
        </p:txBody>
      </p:sp>
    </p:spTree>
    <p:extLst>
      <p:ext uri="{BB962C8B-B14F-4D97-AF65-F5344CB8AC3E}">
        <p14:creationId xmlns:p14="http://schemas.microsoft.com/office/powerpoint/2010/main" val="321873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p:cNvSpPr txBox="1">
            <a:spLocks noGrp="1"/>
          </p:cNvSpPr>
          <p:nvPr>
            <p:ph type="body" sz="quarter" idx="1"/>
          </p:nvPr>
        </p:nvSpPr>
        <p:spPr/>
        <p:txBody>
          <a:bodyPr/>
          <a:lstStyle/>
          <a:p>
            <a:endParaRPr lang="en-US" dirty="0"/>
          </a:p>
        </p:txBody>
      </p:sp>
      <p:sp>
        <p:nvSpPr>
          <p:cNvPr id="4" name="3 - Θέση αριθμού διαφάνειας"/>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51261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E519-EBF9-F840-451C-D29DA23BA564}"/>
            </a:ext>
          </a:extLst>
        </p:cNvPr>
        <p:cNvGrpSpPr/>
        <p:nvPr/>
      </p:nvGrpSpPr>
      <p:grpSpPr>
        <a:xfrm>
          <a:off x="0" y="0"/>
          <a:ext cx="0" cy="0"/>
          <a:chOff x="0" y="0"/>
          <a:chExt cx="0" cy="0"/>
        </a:xfrm>
      </p:grpSpPr>
      <p:sp>
        <p:nvSpPr>
          <p:cNvPr id="2" name="1 - Θέση εικόνας διαφάνειας">
            <a:extLst>
              <a:ext uri="{FF2B5EF4-FFF2-40B4-BE49-F238E27FC236}">
                <a16:creationId xmlns:a16="http://schemas.microsoft.com/office/drawing/2014/main" id="{44CA8B44-41A0-701F-84E7-EF3B54639D1B}"/>
              </a:ext>
            </a:extLst>
          </p:cNvPr>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a:extLst>
              <a:ext uri="{FF2B5EF4-FFF2-40B4-BE49-F238E27FC236}">
                <a16:creationId xmlns:a16="http://schemas.microsoft.com/office/drawing/2014/main" id="{F732BA08-5DE6-B44A-788D-E745C80B04AC}"/>
              </a:ext>
            </a:extLst>
          </p:cNvPr>
          <p:cNvSpPr txBox="1">
            <a:spLocks noGrp="1"/>
          </p:cNvSpPr>
          <p:nvPr>
            <p:ph type="body" sz="quarter" idx="1"/>
          </p:nvPr>
        </p:nvSpPr>
        <p:spPr/>
        <p:txBody>
          <a:bodyPr/>
          <a:lstStyle/>
          <a:p>
            <a:endParaRPr lang="en-US" dirty="0"/>
          </a:p>
        </p:txBody>
      </p:sp>
      <p:sp>
        <p:nvSpPr>
          <p:cNvPr id="4" name="3 - Θέση αριθμού διαφάνειας">
            <a:extLst>
              <a:ext uri="{FF2B5EF4-FFF2-40B4-BE49-F238E27FC236}">
                <a16:creationId xmlns:a16="http://schemas.microsoft.com/office/drawing/2014/main" id="{EFB870AF-E9BE-B0F2-6C81-9A65D37734F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3</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718955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F5281-5FD4-7702-CB2C-BD58D8A26643}"/>
            </a:ext>
          </a:extLst>
        </p:cNvPr>
        <p:cNvGrpSpPr/>
        <p:nvPr/>
      </p:nvGrpSpPr>
      <p:grpSpPr>
        <a:xfrm>
          <a:off x="0" y="0"/>
          <a:ext cx="0" cy="0"/>
          <a:chOff x="0" y="0"/>
          <a:chExt cx="0" cy="0"/>
        </a:xfrm>
      </p:grpSpPr>
      <p:sp>
        <p:nvSpPr>
          <p:cNvPr id="2" name="1 - Θέση εικόνας διαφάνειας">
            <a:extLst>
              <a:ext uri="{FF2B5EF4-FFF2-40B4-BE49-F238E27FC236}">
                <a16:creationId xmlns:a16="http://schemas.microsoft.com/office/drawing/2014/main" id="{E7076C4A-79EB-C6E0-C915-932E7A74ECB9}"/>
              </a:ext>
            </a:extLst>
          </p:cNvPr>
          <p:cNvSpPr>
            <a:spLocks noGrp="1" noRot="1" noChangeAspect="1"/>
          </p:cNvSpPr>
          <p:nvPr>
            <p:ph type="sldImg"/>
          </p:nvPr>
        </p:nvSpPr>
        <p:spPr>
          <a:xfrm>
            <a:off x="92075" y="744538"/>
            <a:ext cx="6615113" cy="3722687"/>
          </a:xfrm>
          <a:ln w="12701">
            <a:solidFill>
              <a:srgbClr val="000000"/>
            </a:solidFill>
            <a:prstDash val="solid"/>
            <a:miter/>
          </a:ln>
        </p:spPr>
      </p:sp>
      <p:sp>
        <p:nvSpPr>
          <p:cNvPr id="3" name="2 - Θέση σημειώσεων">
            <a:extLst>
              <a:ext uri="{FF2B5EF4-FFF2-40B4-BE49-F238E27FC236}">
                <a16:creationId xmlns:a16="http://schemas.microsoft.com/office/drawing/2014/main" id="{7A82F105-0548-F46A-26C7-BD26644D6F04}"/>
              </a:ext>
            </a:extLst>
          </p:cNvPr>
          <p:cNvSpPr txBox="1">
            <a:spLocks noGrp="1"/>
          </p:cNvSpPr>
          <p:nvPr>
            <p:ph type="body" sz="quarter" idx="1"/>
          </p:nvPr>
        </p:nvSpPr>
        <p:spPr/>
        <p:txBody>
          <a:bodyPr/>
          <a:lstStyle/>
          <a:p>
            <a:endParaRPr lang="en-US" dirty="0"/>
          </a:p>
        </p:txBody>
      </p:sp>
      <p:sp>
        <p:nvSpPr>
          <p:cNvPr id="4" name="3 - Θέση αριθμού διαφάνειας">
            <a:extLst>
              <a:ext uri="{FF2B5EF4-FFF2-40B4-BE49-F238E27FC236}">
                <a16:creationId xmlns:a16="http://schemas.microsoft.com/office/drawing/2014/main" id="{EA9D7558-1F8E-339B-517E-E6140E50A56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5139086D-D716-4FB7-9472-F5A5D1AA2C70}"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4</a:t>
            </a:fld>
            <a:endParaRPr kumimoji="0" lang="el-GR"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21461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D30D9-AD56-CDBA-269E-8A29ED85128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41BBE55-93BC-2388-E167-66A7BCC664C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879317F-ABA8-824F-A396-EDB24CA137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8904B40-49CB-C099-51CC-FA2BE0BD110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a:t>
            </a:fld>
            <a:endParaRPr lang="el-GR"/>
          </a:p>
        </p:txBody>
      </p:sp>
    </p:spTree>
    <p:extLst>
      <p:ext uri="{BB962C8B-B14F-4D97-AF65-F5344CB8AC3E}">
        <p14:creationId xmlns:p14="http://schemas.microsoft.com/office/powerpoint/2010/main" val="160706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A042C-A616-26D3-649A-98ACD7AD888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298052A-5E0A-A9AA-C24D-2EE21ED31D8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4D3BA4A-EEDE-1421-73E1-934AA3A3B9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FB0A478-FA3C-B4E7-9126-9F5B4698CCF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a:t>
            </a:fld>
            <a:endParaRPr lang="el-GR"/>
          </a:p>
        </p:txBody>
      </p:sp>
    </p:spTree>
    <p:extLst>
      <p:ext uri="{BB962C8B-B14F-4D97-AF65-F5344CB8AC3E}">
        <p14:creationId xmlns:p14="http://schemas.microsoft.com/office/powerpoint/2010/main" val="2023687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B8606-6E3C-C27D-BD18-409D4420C73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924FA66-2196-86D2-0AC2-E14FB755D13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5ADE8B8-901F-2633-4A71-3DA1A19076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CE82BCB-B88A-0001-AFB3-5D4D6943D76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a:t>
            </a:fld>
            <a:endParaRPr lang="el-GR"/>
          </a:p>
        </p:txBody>
      </p:sp>
    </p:spTree>
    <p:extLst>
      <p:ext uri="{BB962C8B-B14F-4D97-AF65-F5344CB8AC3E}">
        <p14:creationId xmlns:p14="http://schemas.microsoft.com/office/powerpoint/2010/main" val="2668030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571CC-40E3-530B-2EEC-A86743A36F8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5025894-65C4-AF4C-63CC-212819F4597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E4C0332-EFCE-CA5D-FE5B-8BB4E08181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F9C19C9-78B7-886B-6606-F4881CE0D09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9</a:t>
            </a:fld>
            <a:endParaRPr lang="el-GR"/>
          </a:p>
        </p:txBody>
      </p:sp>
    </p:spTree>
    <p:extLst>
      <p:ext uri="{BB962C8B-B14F-4D97-AF65-F5344CB8AC3E}">
        <p14:creationId xmlns:p14="http://schemas.microsoft.com/office/powerpoint/2010/main" val="1193619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C532-4AA1-A7EF-D45A-8C39163A692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3A559E9-BAB7-4FF8-1203-9C699A0FB93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5DE759E-5CC1-6E9B-471E-001363CB48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1FCBEE89-610F-93D1-B150-0B1D6E0BE89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10</a:t>
            </a:fld>
            <a:endParaRPr lang="el-GR"/>
          </a:p>
        </p:txBody>
      </p:sp>
    </p:spTree>
    <p:extLst>
      <p:ext uri="{BB962C8B-B14F-4D97-AF65-F5344CB8AC3E}">
        <p14:creationId xmlns:p14="http://schemas.microsoft.com/office/powerpoint/2010/main" val="176930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BB7B-AA55-E12C-0F8B-43323F65A5F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76E9BD0E-2F27-2E8E-6307-AE0E4B916F7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223C214-4114-EEF1-E1CA-722F55E08A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F44A8EE-5AE1-4E79-A239-56F5FBBC719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11</a:t>
            </a:fld>
            <a:endParaRPr lang="el-GR"/>
          </a:p>
        </p:txBody>
      </p:sp>
    </p:spTree>
    <p:extLst>
      <p:ext uri="{BB962C8B-B14F-4D97-AF65-F5344CB8AC3E}">
        <p14:creationId xmlns:p14="http://schemas.microsoft.com/office/powerpoint/2010/main" val="1927559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CBE32-6788-2334-A007-6872E959884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BB35755-775A-7DE3-DFB4-52004716340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58A16BD-3AF9-7B38-6F8D-E818D87DAA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464D345-3A9F-EE16-BB52-D1BDE530003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286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20FB-002A-B56B-73EB-B648404DB76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3808447-E5E5-24E1-1C1A-24674E1ECC2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30BC1B8D-C5E7-491D-32D0-0CF70B8DC0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E186E4D-B430-765D-898B-31E5138A7BC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1768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2636B-4FF9-A6D1-2DD0-7481BA6FD21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4978306-17C1-B303-6CCF-74BB609458B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6E340034-99AA-8DAB-C834-949D711D06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86A3233-0901-B38A-7286-DEC376BB239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86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1550A-46CA-EDFE-1467-96D4E0C1314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20B7FD60-E17D-51E1-4935-E7003017ABB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4CCA53B5-8840-E93B-D085-1E413E93D1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E323148-6295-A2E0-AE0F-7DD291B9108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218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49C8E-6E62-396F-D393-05BE5C319FA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8218ADF2-1047-1F90-B86F-23F971F34AD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61C3264-DD20-EAAC-A97C-1E2972A861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FD4C94F-D472-5AB0-28BC-1DC656016BE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541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41748-1E4B-DB30-1E52-91C730BB095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7522005-8507-DCC8-A269-BA505879C65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C08EEE1-661F-A5D8-DD93-5DB8D1C095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90454D1-640D-3339-1225-DFAE6EC17B2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18</a:t>
            </a:fld>
            <a:endParaRPr lang="el-GR"/>
          </a:p>
        </p:txBody>
      </p:sp>
    </p:spTree>
    <p:extLst>
      <p:ext uri="{BB962C8B-B14F-4D97-AF65-F5344CB8AC3E}">
        <p14:creationId xmlns:p14="http://schemas.microsoft.com/office/powerpoint/2010/main" val="657461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CE9D5-B5C9-6588-9BB6-B9753DF9898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C6FAEFA-1F00-1025-BFDD-46C3F0B23F8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0D8A3D6-C05A-70C3-A295-D5F0C596C3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FF0FCE3-C571-0BBC-0093-56D4D5A20B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19</a:t>
            </a:fld>
            <a:endParaRPr lang="el-GR"/>
          </a:p>
        </p:txBody>
      </p:sp>
    </p:spTree>
    <p:extLst>
      <p:ext uri="{BB962C8B-B14F-4D97-AF65-F5344CB8AC3E}">
        <p14:creationId xmlns:p14="http://schemas.microsoft.com/office/powerpoint/2010/main" val="536988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62D7-4EB3-5C7B-FDA8-A047860986FC}"/>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7AD5B71-ED10-A88A-B2A4-220F3BE80D5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B1845D8E-2244-8351-FF36-2D0A38D72B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46FA811D-7744-CC38-CEDF-B0D7E9C80E8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20</a:t>
            </a:fld>
            <a:endParaRPr lang="el-GR"/>
          </a:p>
        </p:txBody>
      </p:sp>
    </p:spTree>
    <p:extLst>
      <p:ext uri="{BB962C8B-B14F-4D97-AF65-F5344CB8AC3E}">
        <p14:creationId xmlns:p14="http://schemas.microsoft.com/office/powerpoint/2010/main" val="973923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4E0F-FBF7-FDB5-42D8-EFA9C73DBAC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48D2524-6A26-04FD-5F37-BBBF90BBF26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E215BF2-825D-7700-87EC-6BF3F24DDA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E7DDA28A-DB85-3549-050C-D67D1CD59F8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21</a:t>
            </a:fld>
            <a:endParaRPr lang="el-GR"/>
          </a:p>
        </p:txBody>
      </p:sp>
    </p:spTree>
    <p:extLst>
      <p:ext uri="{BB962C8B-B14F-4D97-AF65-F5344CB8AC3E}">
        <p14:creationId xmlns:p14="http://schemas.microsoft.com/office/powerpoint/2010/main" val="1594376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67AD-B56D-F94E-B0B9-CCFC2560BC2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533E432-39C6-842E-1980-9400AD09A84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F42E5FD-1240-7531-B122-075FFA91FA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712F997-AA3F-4347-7257-654832263D7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23</a:t>
            </a:fld>
            <a:endParaRPr lang="el-GR"/>
          </a:p>
        </p:txBody>
      </p:sp>
    </p:spTree>
    <p:extLst>
      <p:ext uri="{BB962C8B-B14F-4D97-AF65-F5344CB8AC3E}">
        <p14:creationId xmlns:p14="http://schemas.microsoft.com/office/powerpoint/2010/main" val="1353398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53994-EE26-7178-D5FB-981E55E1690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C466846-F7EA-831F-9320-794684C9D3B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FCE5BA3-C7D3-6AE1-D0DE-DDE560EDE9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A8CF897F-0804-D32B-D3AE-9BD79A531DC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24</a:t>
            </a:fld>
            <a:endParaRPr lang="el-GR"/>
          </a:p>
        </p:txBody>
      </p:sp>
    </p:spTree>
    <p:extLst>
      <p:ext uri="{BB962C8B-B14F-4D97-AF65-F5344CB8AC3E}">
        <p14:creationId xmlns:p14="http://schemas.microsoft.com/office/powerpoint/2010/main" val="2317355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695C7-F464-8B05-0D39-304CB775C0A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AA841DA-5086-CCBF-B1A6-6BC912F5140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D7DCF26-1B75-7E91-8213-988F890431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EB1BF96-BBE6-6D1F-0C0E-09A775A0E43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25</a:t>
            </a:fld>
            <a:endParaRPr lang="el-GR"/>
          </a:p>
        </p:txBody>
      </p:sp>
    </p:spTree>
    <p:extLst>
      <p:ext uri="{BB962C8B-B14F-4D97-AF65-F5344CB8AC3E}">
        <p14:creationId xmlns:p14="http://schemas.microsoft.com/office/powerpoint/2010/main" val="165211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80984-AC80-B2D1-A417-F8C9FA8268E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1320241-FC17-1007-8CEC-73AB3535F96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906CF35-0BFC-1371-E420-EF9718B275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739EC98A-259D-2AFC-36E5-529ABB6BACF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26</a:t>
            </a:fld>
            <a:endParaRPr lang="el-GR"/>
          </a:p>
        </p:txBody>
      </p:sp>
    </p:spTree>
    <p:extLst>
      <p:ext uri="{BB962C8B-B14F-4D97-AF65-F5344CB8AC3E}">
        <p14:creationId xmlns:p14="http://schemas.microsoft.com/office/powerpoint/2010/main" val="1557942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FEE66-6C8A-B124-0292-294486C63D8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9028463-3311-E61B-0D54-62D52C027BE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8FD101A-1D09-AEA1-7B79-14ACFEBBDE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A829CDF-DD85-871A-63BC-0195AE8DA4A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27</a:t>
            </a:fld>
            <a:endParaRPr lang="el-GR"/>
          </a:p>
        </p:txBody>
      </p:sp>
    </p:spTree>
    <p:extLst>
      <p:ext uri="{BB962C8B-B14F-4D97-AF65-F5344CB8AC3E}">
        <p14:creationId xmlns:p14="http://schemas.microsoft.com/office/powerpoint/2010/main" val="4070800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ACE93-384F-FCDE-ABB0-0101B628075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2C9A073-4073-2C27-7611-DA1A5D3F538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ECB7F88-F43C-14A1-F744-A5CF45C418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7467FA4-0425-7D6F-FEB8-3BD072A0635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28</a:t>
            </a:fld>
            <a:endParaRPr lang="el-GR"/>
          </a:p>
        </p:txBody>
      </p:sp>
    </p:spTree>
    <p:extLst>
      <p:ext uri="{BB962C8B-B14F-4D97-AF65-F5344CB8AC3E}">
        <p14:creationId xmlns:p14="http://schemas.microsoft.com/office/powerpoint/2010/main" val="25074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C0B93-9E22-05F6-77DF-889901FB9D5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E94D806-2019-3B46-72EB-CDF23284C01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AC6E6EB-B4CC-DE74-BF1D-1819885608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EB52828-B7A4-6DB1-FEC1-F004785FF47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29</a:t>
            </a:fld>
            <a:endParaRPr lang="el-GR"/>
          </a:p>
        </p:txBody>
      </p:sp>
    </p:spTree>
    <p:extLst>
      <p:ext uri="{BB962C8B-B14F-4D97-AF65-F5344CB8AC3E}">
        <p14:creationId xmlns:p14="http://schemas.microsoft.com/office/powerpoint/2010/main" val="2759390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A3664-27A8-ADB0-0BC2-6BE0154D028F}"/>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870E3887-8936-5509-B63B-F64F9F2A3EB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46C9BC8-37FF-CA38-1934-010CB5C8A7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9B8D0C98-68E8-EB45-05CB-3DAC3934C44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30</a:t>
            </a:fld>
            <a:endParaRPr lang="el-GR"/>
          </a:p>
        </p:txBody>
      </p:sp>
    </p:spTree>
    <p:extLst>
      <p:ext uri="{BB962C8B-B14F-4D97-AF65-F5344CB8AC3E}">
        <p14:creationId xmlns:p14="http://schemas.microsoft.com/office/powerpoint/2010/main" val="3354491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4C382-BC44-9FD1-1E80-52EBEBDB839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F019CC4-6CCA-82CE-FEFF-C71DE6D8A91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C3E581D-D02B-1AF2-8C25-0077E78DF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E436B8D-B579-061A-2F8E-141875E5405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31</a:t>
            </a:fld>
            <a:endParaRPr lang="el-GR"/>
          </a:p>
        </p:txBody>
      </p:sp>
    </p:spTree>
    <p:extLst>
      <p:ext uri="{BB962C8B-B14F-4D97-AF65-F5344CB8AC3E}">
        <p14:creationId xmlns:p14="http://schemas.microsoft.com/office/powerpoint/2010/main" val="26453050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4163C-EB65-ABA7-2061-F20DBB328BD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C630E9D-DA13-04D3-0936-C32147021FA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8AEA2AD-157E-ED65-F4A6-1598B7FD26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5A0091F-A74B-6C86-9235-7CBB5E0A636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32</a:t>
            </a:fld>
            <a:endParaRPr lang="el-GR"/>
          </a:p>
        </p:txBody>
      </p:sp>
    </p:spTree>
    <p:extLst>
      <p:ext uri="{BB962C8B-B14F-4D97-AF65-F5344CB8AC3E}">
        <p14:creationId xmlns:p14="http://schemas.microsoft.com/office/powerpoint/2010/main" val="1923916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4390A-2EA8-4BAB-2C28-38F60654BAE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601CAB2-2242-A1E6-2BC8-D18BB12E215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8EA2B55-2534-C351-B004-8D6EABB295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5355CB1-E4C6-47CA-F29C-902D2FAADFB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33</a:t>
            </a:fld>
            <a:endParaRPr lang="el-GR"/>
          </a:p>
        </p:txBody>
      </p:sp>
    </p:spTree>
    <p:extLst>
      <p:ext uri="{BB962C8B-B14F-4D97-AF65-F5344CB8AC3E}">
        <p14:creationId xmlns:p14="http://schemas.microsoft.com/office/powerpoint/2010/main" val="3744816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59B20-80BD-5DEC-3374-33752481D65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1E29062-157E-C05F-B7EA-0553721BABE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CDCE912-12DA-C443-1D8B-91D04DAD16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FB7C0CB-975C-06A6-6ACC-5C76EFD52A6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35</a:t>
            </a:fld>
            <a:endParaRPr lang="el-GR"/>
          </a:p>
        </p:txBody>
      </p:sp>
    </p:spTree>
    <p:extLst>
      <p:ext uri="{BB962C8B-B14F-4D97-AF65-F5344CB8AC3E}">
        <p14:creationId xmlns:p14="http://schemas.microsoft.com/office/powerpoint/2010/main" val="1140996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AB174-85BB-CCD2-15DB-DE538BB62FA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CE18797-01E1-4A05-D8F9-46EBE9A92A6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F6832B9D-CE74-C829-34F7-A159F9612D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FB59CFA-D75E-AEAA-5330-D2F3D39FD2D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29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B2BC5-2B82-720C-4043-D8BF012A9E4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6F16DFD-2900-97EF-23FB-0E283CD5362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A9FDE4D8-5896-DC11-A46F-6A72A3E554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238E634-99D1-340A-B0CF-B93CDD84F4C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780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EB6C0-E1A1-8344-830F-D4AA7493F63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DD0467B-C0B5-76D5-D9AD-906E9A3F6AB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ECFD63FB-E0A7-D878-7EEB-60DC7061FD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0BF18D2-95C1-799B-0CC5-10490DBEAB2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936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3C3EA-946A-96B0-94E1-FFA10047D9E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49154A0-D842-392D-2B5B-3A8307566CE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AF3CCE6-4785-7C4B-64FE-D592606DB9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355E095-7A62-757B-7498-4EA43976486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39</a:t>
            </a:fld>
            <a:endParaRPr lang="el-GR"/>
          </a:p>
        </p:txBody>
      </p:sp>
    </p:spTree>
    <p:extLst>
      <p:ext uri="{BB962C8B-B14F-4D97-AF65-F5344CB8AC3E}">
        <p14:creationId xmlns:p14="http://schemas.microsoft.com/office/powerpoint/2010/main" val="1358739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EC67-D716-724D-6A04-335764BA845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22EDA6C9-B731-2680-F04F-B0525ACC63E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B98EDFD-C0A0-7569-1224-13599AF9F5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1FC8E13-303E-DB16-E902-8E990207F8F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40</a:t>
            </a:fld>
            <a:endParaRPr lang="el-GR"/>
          </a:p>
        </p:txBody>
      </p:sp>
    </p:spTree>
    <p:extLst>
      <p:ext uri="{BB962C8B-B14F-4D97-AF65-F5344CB8AC3E}">
        <p14:creationId xmlns:p14="http://schemas.microsoft.com/office/powerpoint/2010/main" val="3172064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E6AA3-172C-927F-5E35-6B6591E6E32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1961668-6D8D-6DCB-1E97-B982AF20D3F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80473B-F8EE-52B5-9257-91F6CAD9D0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A7383B3F-5B2C-F016-A429-D74CEA0EECB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41</a:t>
            </a:fld>
            <a:endParaRPr lang="el-GR"/>
          </a:p>
        </p:txBody>
      </p:sp>
    </p:spTree>
    <p:extLst>
      <p:ext uri="{BB962C8B-B14F-4D97-AF65-F5344CB8AC3E}">
        <p14:creationId xmlns:p14="http://schemas.microsoft.com/office/powerpoint/2010/main" val="3553682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AEE4D-2D49-2F07-4636-91742DA115E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2058987-843C-C169-DA47-80FC082E8CB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20A4B9AA-92E8-9AC5-8A56-834728F04B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79DB7952-9DBC-9548-5162-644FC7B1597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42</a:t>
            </a:fld>
            <a:endParaRPr lang="el-GR"/>
          </a:p>
        </p:txBody>
      </p:sp>
    </p:spTree>
    <p:extLst>
      <p:ext uri="{BB962C8B-B14F-4D97-AF65-F5344CB8AC3E}">
        <p14:creationId xmlns:p14="http://schemas.microsoft.com/office/powerpoint/2010/main" val="901485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7401A-C871-1080-5A55-C4FC7BB61028}"/>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BF82D74-3DEE-000A-1396-7A2E649F86D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E9271EB-339A-D37F-FDD5-1E3463D7E7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DD706584-5E7C-8C3F-A636-2F6F3B47D7CB}"/>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43</a:t>
            </a:fld>
            <a:endParaRPr lang="el-GR"/>
          </a:p>
        </p:txBody>
      </p:sp>
    </p:spTree>
    <p:extLst>
      <p:ext uri="{BB962C8B-B14F-4D97-AF65-F5344CB8AC3E}">
        <p14:creationId xmlns:p14="http://schemas.microsoft.com/office/powerpoint/2010/main" val="7307834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CB151-3919-55BC-DCBA-48BD388D122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EBED3BC-9641-56DA-A67C-17DB40F6802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01C18B2-BF8A-9569-90CA-A46E9F298A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193AC4D-643C-1D03-EF3F-3070E048C27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44</a:t>
            </a:fld>
            <a:endParaRPr lang="el-GR"/>
          </a:p>
        </p:txBody>
      </p:sp>
    </p:spTree>
    <p:extLst>
      <p:ext uri="{BB962C8B-B14F-4D97-AF65-F5344CB8AC3E}">
        <p14:creationId xmlns:p14="http://schemas.microsoft.com/office/powerpoint/2010/main" val="10864397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6F5C1-197A-0016-B671-E728974875E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0F9338B1-7372-A9BB-83DE-3D864564D365}"/>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D35C76F-A49A-D9E3-B34D-054A91297C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28734BEB-4E56-91D1-9F7C-3030E1D05CD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45</a:t>
            </a:fld>
            <a:endParaRPr lang="el-GR"/>
          </a:p>
        </p:txBody>
      </p:sp>
    </p:spTree>
    <p:extLst>
      <p:ext uri="{BB962C8B-B14F-4D97-AF65-F5344CB8AC3E}">
        <p14:creationId xmlns:p14="http://schemas.microsoft.com/office/powerpoint/2010/main" val="2454776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C16B8-244C-92D9-6183-DB24F87F293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A619458-AA31-17C4-2491-D830040136E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3DCB71-35D7-343F-EA79-823275617C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ABBC6EAA-DB47-26CC-0E6B-67ADDBC93B6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46</a:t>
            </a:fld>
            <a:endParaRPr lang="el-GR"/>
          </a:p>
        </p:txBody>
      </p:sp>
    </p:spTree>
    <p:extLst>
      <p:ext uri="{BB962C8B-B14F-4D97-AF65-F5344CB8AC3E}">
        <p14:creationId xmlns:p14="http://schemas.microsoft.com/office/powerpoint/2010/main" val="1028515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4D6E3-FA6A-7FA5-69D2-1C3FDACF06E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C7A84EF-0ED8-A6CE-7A1D-1E6F4193147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F663A2DE-78EB-4479-88A4-18651752FE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D72FBF4-69E2-BBAC-05B2-5196A59E248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47</a:t>
            </a:fld>
            <a:endParaRPr lang="el-GR"/>
          </a:p>
        </p:txBody>
      </p:sp>
    </p:spTree>
    <p:extLst>
      <p:ext uri="{BB962C8B-B14F-4D97-AF65-F5344CB8AC3E}">
        <p14:creationId xmlns:p14="http://schemas.microsoft.com/office/powerpoint/2010/main" val="3661772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D2EC6-25AB-15CD-FA19-559875243AB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1405A50-8F47-BB52-8DF1-AED6498DB6C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A61E77D-1C11-7056-A4ED-0F30983133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75FE3685-A179-B2E8-52A7-2BA9C012B60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48</a:t>
            </a:fld>
            <a:endParaRPr lang="el-GR"/>
          </a:p>
        </p:txBody>
      </p:sp>
    </p:spTree>
    <p:extLst>
      <p:ext uri="{BB962C8B-B14F-4D97-AF65-F5344CB8AC3E}">
        <p14:creationId xmlns:p14="http://schemas.microsoft.com/office/powerpoint/2010/main" val="1135219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4C50-4DFB-6418-9027-486491AC129D}"/>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7EAD13F-AAE5-8CE3-7DAF-F43FB4A47D7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AEF223A-1D14-0223-6249-7FFF4365A5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2D6D70A-83F3-8941-C032-464C4BCBE15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49</a:t>
            </a:fld>
            <a:endParaRPr lang="el-GR"/>
          </a:p>
        </p:txBody>
      </p:sp>
    </p:spTree>
    <p:extLst>
      <p:ext uri="{BB962C8B-B14F-4D97-AF65-F5344CB8AC3E}">
        <p14:creationId xmlns:p14="http://schemas.microsoft.com/office/powerpoint/2010/main" val="2553275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3ADB2-0272-DC48-D6C0-2F7F5775D73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73AFB50-E081-164D-A9ED-DDCE8A1E732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C1E9FD24-D8D3-DF2D-DE52-97C097C96C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3359C84-A369-F4E6-8490-159830C3752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50</a:t>
            </a:fld>
            <a:endParaRPr lang="el-GR"/>
          </a:p>
        </p:txBody>
      </p:sp>
    </p:spTree>
    <p:extLst>
      <p:ext uri="{BB962C8B-B14F-4D97-AF65-F5344CB8AC3E}">
        <p14:creationId xmlns:p14="http://schemas.microsoft.com/office/powerpoint/2010/main" val="5339774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DB41A-4DE0-EF31-6758-06E83FE7BF4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83919A4-AA43-6821-DC27-5F21B87CDA6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A0941B7-9581-96EF-FB41-961EE1BCB7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BD4A72C5-86A3-C4DB-8F91-F51E88EC5C3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51</a:t>
            </a:fld>
            <a:endParaRPr lang="el-GR"/>
          </a:p>
        </p:txBody>
      </p:sp>
    </p:spTree>
    <p:extLst>
      <p:ext uri="{BB962C8B-B14F-4D97-AF65-F5344CB8AC3E}">
        <p14:creationId xmlns:p14="http://schemas.microsoft.com/office/powerpoint/2010/main" val="2768645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D918A-FEAD-915D-F417-433DE6CAD6A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7B50037-BEA0-5434-FBAB-40ACC8530C2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2779F7A-CF5E-7208-BC3B-B156450C71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F1B4AF2-AB24-4500-1896-1F3C9DBE9D0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52</a:t>
            </a:fld>
            <a:endParaRPr lang="el-GR"/>
          </a:p>
        </p:txBody>
      </p:sp>
    </p:spTree>
    <p:extLst>
      <p:ext uri="{BB962C8B-B14F-4D97-AF65-F5344CB8AC3E}">
        <p14:creationId xmlns:p14="http://schemas.microsoft.com/office/powerpoint/2010/main" val="41916833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FA19B-158B-C7FE-8AF1-CF7133E49FCE}"/>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CF7E46B-87FC-24ED-2022-FD18EB971E1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9D7C66EF-0C08-6A65-679E-9977A915CF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3EAEBD9-9A1B-7AA4-81C9-57B4E3E093D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53</a:t>
            </a:fld>
            <a:endParaRPr lang="el-GR"/>
          </a:p>
        </p:txBody>
      </p:sp>
    </p:spTree>
    <p:extLst>
      <p:ext uri="{BB962C8B-B14F-4D97-AF65-F5344CB8AC3E}">
        <p14:creationId xmlns:p14="http://schemas.microsoft.com/office/powerpoint/2010/main" val="798852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9B5A-5E58-D0AF-1F71-5BD783DA028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1471492-6648-C2D9-1BFD-F131F46CCD7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315F929-C234-6D1D-AD16-565E417A9B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5F1A920-17AA-6175-F01F-3C3269B9FB2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54</a:t>
            </a:fld>
            <a:endParaRPr lang="el-GR"/>
          </a:p>
        </p:txBody>
      </p:sp>
    </p:spTree>
    <p:extLst>
      <p:ext uri="{BB962C8B-B14F-4D97-AF65-F5344CB8AC3E}">
        <p14:creationId xmlns:p14="http://schemas.microsoft.com/office/powerpoint/2010/main" val="3587328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1D36F-F706-FC52-3AC3-D7A81F95E68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529D0A1-FA02-594C-65A7-CCC1B57AD51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CB6DE9B-1735-6C25-23D4-9507A8112C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28AEF2E3-37AF-CA7B-DEC2-44FF1261FD8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56</a:t>
            </a:fld>
            <a:endParaRPr lang="el-GR"/>
          </a:p>
        </p:txBody>
      </p:sp>
    </p:spTree>
    <p:extLst>
      <p:ext uri="{BB962C8B-B14F-4D97-AF65-F5344CB8AC3E}">
        <p14:creationId xmlns:p14="http://schemas.microsoft.com/office/powerpoint/2010/main" val="21435310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76C5-D4AE-5D0B-68FE-A1ED657B86C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246B347-A0DF-326F-829D-2DD097F2DBE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F4E290-9D26-63E3-5389-190AEF6A30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430E0762-4DC7-1B48-5770-22D8C7A96E4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57</a:t>
            </a:fld>
            <a:endParaRPr lang="el-GR"/>
          </a:p>
        </p:txBody>
      </p:sp>
    </p:spTree>
    <p:extLst>
      <p:ext uri="{BB962C8B-B14F-4D97-AF65-F5344CB8AC3E}">
        <p14:creationId xmlns:p14="http://schemas.microsoft.com/office/powerpoint/2010/main" val="16905135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D7A5-9745-091A-F1C3-9E917A3D45E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2AA06EA-2FFF-AB28-64E3-C3B4BF52D39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54B7892F-8DBC-2995-8124-2868706105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1825A12-F011-D241-70EA-DC3A8A49506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58</a:t>
            </a:fld>
            <a:endParaRPr lang="el-GR"/>
          </a:p>
        </p:txBody>
      </p:sp>
    </p:spTree>
    <p:extLst>
      <p:ext uri="{BB962C8B-B14F-4D97-AF65-F5344CB8AC3E}">
        <p14:creationId xmlns:p14="http://schemas.microsoft.com/office/powerpoint/2010/main" val="20479464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A62B4-2564-8B4F-3634-210A3CD8A71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93E380C-AD4E-135C-A78B-0766C6337F8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5CC859F6-BB98-5A8B-A4E5-79A9F17B1A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C00C6618-959B-BB74-9627-DB767F99A03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59</a:t>
            </a:fld>
            <a:endParaRPr lang="el-GR"/>
          </a:p>
        </p:txBody>
      </p:sp>
    </p:spTree>
    <p:extLst>
      <p:ext uri="{BB962C8B-B14F-4D97-AF65-F5344CB8AC3E}">
        <p14:creationId xmlns:p14="http://schemas.microsoft.com/office/powerpoint/2010/main" val="31530993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A63A-B84C-7EBE-D36A-02339631836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22C890B-88D8-181A-BA13-8B5849DB4423}"/>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D888162-CA26-0477-1DC8-60A21F2FC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422E62D-4E0D-46F0-1F06-42443028717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60</a:t>
            </a:fld>
            <a:endParaRPr lang="el-GR"/>
          </a:p>
        </p:txBody>
      </p:sp>
    </p:spTree>
    <p:extLst>
      <p:ext uri="{BB962C8B-B14F-4D97-AF65-F5344CB8AC3E}">
        <p14:creationId xmlns:p14="http://schemas.microsoft.com/office/powerpoint/2010/main" val="40923141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8D93-819C-8E39-46B9-E014B15793D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EF1B9F62-F58C-648F-8DF9-1CC8644BD44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E65ABB8F-303A-227C-583B-BBB91E6CF3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6D862CB8-F741-B1E7-7EE8-93153CF2EBE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61</a:t>
            </a:fld>
            <a:endParaRPr lang="el-GR"/>
          </a:p>
        </p:txBody>
      </p:sp>
    </p:spTree>
    <p:extLst>
      <p:ext uri="{BB962C8B-B14F-4D97-AF65-F5344CB8AC3E}">
        <p14:creationId xmlns:p14="http://schemas.microsoft.com/office/powerpoint/2010/main" val="11066556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AF78-ED6F-AD1E-9439-CAA5D9301FE9}"/>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625285EB-5B2B-ED86-8814-AE12BF4A3FF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2DB07DA-9E31-7C58-F130-828692248F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223835C-C166-2914-4A61-22016127031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62</a:t>
            </a:fld>
            <a:endParaRPr lang="el-GR"/>
          </a:p>
        </p:txBody>
      </p:sp>
    </p:spTree>
    <p:extLst>
      <p:ext uri="{BB962C8B-B14F-4D97-AF65-F5344CB8AC3E}">
        <p14:creationId xmlns:p14="http://schemas.microsoft.com/office/powerpoint/2010/main" val="39603564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B41B6-4A87-B199-CD14-616489369F8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DA39ECA-DE31-9E5B-3FFC-BF89D62F200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8E126914-05DA-0F73-2709-3BE7B21A66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19E54DB-6912-AA2C-3DE6-B0942BB942F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63</a:t>
            </a:fld>
            <a:endParaRPr lang="el-GR"/>
          </a:p>
        </p:txBody>
      </p:sp>
    </p:spTree>
    <p:extLst>
      <p:ext uri="{BB962C8B-B14F-4D97-AF65-F5344CB8AC3E}">
        <p14:creationId xmlns:p14="http://schemas.microsoft.com/office/powerpoint/2010/main" val="1235587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C9BE3-789A-FC3F-062A-9736AB11519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BE9E676-3932-1153-1DCD-C2CD2E3D551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8456D7C-36A3-BCF8-3A5F-CD29DBDF9C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4A80980-55E6-B872-EDCB-DD016E1AE0C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64</a:t>
            </a:fld>
            <a:endParaRPr lang="el-GR"/>
          </a:p>
        </p:txBody>
      </p:sp>
    </p:spTree>
    <p:extLst>
      <p:ext uri="{BB962C8B-B14F-4D97-AF65-F5344CB8AC3E}">
        <p14:creationId xmlns:p14="http://schemas.microsoft.com/office/powerpoint/2010/main" val="3660795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4E20-9994-4FD8-0B34-4A9493347463}"/>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BFF126E4-BDF8-F51E-840B-B7B3FA793EF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46640486-D972-71ED-E655-A7D8A700C3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5EBA8DDC-2C5E-47BC-3317-D845B93D6BC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65</a:t>
            </a:fld>
            <a:endParaRPr lang="el-GR"/>
          </a:p>
        </p:txBody>
      </p:sp>
    </p:spTree>
    <p:extLst>
      <p:ext uri="{BB962C8B-B14F-4D97-AF65-F5344CB8AC3E}">
        <p14:creationId xmlns:p14="http://schemas.microsoft.com/office/powerpoint/2010/main" val="27455928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AF93C-0547-CA76-DA14-50BBC5AE45B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3582FEDB-B2DD-1F05-DB89-1934CF26EEC9}"/>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511023C-480D-D1F0-4DE2-87DBA106F8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86AF406-2192-0C82-55A4-98E521E99CD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66</a:t>
            </a:fld>
            <a:endParaRPr lang="el-GR"/>
          </a:p>
        </p:txBody>
      </p:sp>
    </p:spTree>
    <p:extLst>
      <p:ext uri="{BB962C8B-B14F-4D97-AF65-F5344CB8AC3E}">
        <p14:creationId xmlns:p14="http://schemas.microsoft.com/office/powerpoint/2010/main" val="30336968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7072F-D07D-ECE6-078E-F147149CCA21}"/>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FC25C279-7E26-9F8E-8A1E-B1199311668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EFA919D-EAB5-440F-614F-B057C1F573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34504AB-96B1-6927-3C0C-0E590231621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67</a:t>
            </a:fld>
            <a:endParaRPr lang="el-GR"/>
          </a:p>
        </p:txBody>
      </p:sp>
    </p:spTree>
    <p:extLst>
      <p:ext uri="{BB962C8B-B14F-4D97-AF65-F5344CB8AC3E}">
        <p14:creationId xmlns:p14="http://schemas.microsoft.com/office/powerpoint/2010/main" val="1762911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FEE7D-1B89-0BD3-CB68-ABA87C9DBE0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B38BF86-2A6E-0F83-568E-A355F636E48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7617B669-575F-7D42-B0E8-7EAD1F57E1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14653755-ADF9-A79B-82E6-59F501E221C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68</a:t>
            </a:fld>
            <a:endParaRPr lang="el-GR"/>
          </a:p>
        </p:txBody>
      </p:sp>
    </p:spTree>
    <p:extLst>
      <p:ext uri="{BB962C8B-B14F-4D97-AF65-F5344CB8AC3E}">
        <p14:creationId xmlns:p14="http://schemas.microsoft.com/office/powerpoint/2010/main" val="23826246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182E-F950-459C-AF21-62E08EF03DB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6C65A11-18B1-59E6-48BA-64B3C370BA3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2B490DD-B3A8-577E-7D89-9876260F94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88B33992-82B1-565E-8D79-0B675492C6B6}"/>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70</a:t>
            </a:fld>
            <a:endParaRPr lang="el-GR"/>
          </a:p>
        </p:txBody>
      </p:sp>
    </p:spTree>
    <p:extLst>
      <p:ext uri="{BB962C8B-B14F-4D97-AF65-F5344CB8AC3E}">
        <p14:creationId xmlns:p14="http://schemas.microsoft.com/office/powerpoint/2010/main" val="37006095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B8A96-4FE4-5DAC-4E69-FEA1C9D2178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482B381F-CB9B-0566-1C7A-4BC2011C283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6EB594AB-35A4-4706-2F0F-77BFD98B24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84BBBC6C-22CD-D97C-D740-F243144B899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71</a:t>
            </a:fld>
            <a:endParaRPr lang="el-GR"/>
          </a:p>
        </p:txBody>
      </p:sp>
    </p:spTree>
    <p:extLst>
      <p:ext uri="{BB962C8B-B14F-4D97-AF65-F5344CB8AC3E}">
        <p14:creationId xmlns:p14="http://schemas.microsoft.com/office/powerpoint/2010/main" val="2535643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2867A-F1E5-55E1-E12C-15A13422F242}"/>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56E5207F-8E87-EE6D-9FA1-44DCF44C961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C311FA9-92AE-C180-03EE-D21E6614C3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D8B61938-E4CE-3749-DE8B-C488B001CB9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72</a:t>
            </a:fld>
            <a:endParaRPr lang="el-GR"/>
          </a:p>
        </p:txBody>
      </p:sp>
    </p:spTree>
    <p:extLst>
      <p:ext uri="{BB962C8B-B14F-4D97-AF65-F5344CB8AC3E}">
        <p14:creationId xmlns:p14="http://schemas.microsoft.com/office/powerpoint/2010/main" val="9345268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A99E9-123D-4347-70FF-9502A3534DD6}"/>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394E292-67DE-FECE-41CA-134093BD6291}"/>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7924F2A-1A1E-76FC-ED4F-FBF14CDB62D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dirty="0"/>
          </a:p>
        </p:txBody>
      </p:sp>
      <p:sp>
        <p:nvSpPr>
          <p:cNvPr id="59396" name="Θέση αριθμού διαφάνειας 3">
            <a:extLst>
              <a:ext uri="{FF2B5EF4-FFF2-40B4-BE49-F238E27FC236}">
                <a16:creationId xmlns:a16="http://schemas.microsoft.com/office/drawing/2014/main" id="{7FFC2F2C-D17C-B52B-593B-8BD60130FD1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73</a:t>
            </a:fld>
            <a:endParaRPr lang="el-GR"/>
          </a:p>
        </p:txBody>
      </p:sp>
    </p:spTree>
    <p:extLst>
      <p:ext uri="{BB962C8B-B14F-4D97-AF65-F5344CB8AC3E}">
        <p14:creationId xmlns:p14="http://schemas.microsoft.com/office/powerpoint/2010/main" val="41392574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3D9D-0CB4-582E-1A35-B525560E595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DD9040AE-58C6-0118-93EA-ECE3E7F671C6}"/>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1753AF90-2394-7C7B-3CAC-7E09FF0947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70B0FC2-BBCD-CF50-67E4-91A9D8E6F4B2}"/>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74</a:t>
            </a:fld>
            <a:endParaRPr lang="el-GR"/>
          </a:p>
        </p:txBody>
      </p:sp>
    </p:spTree>
    <p:extLst>
      <p:ext uri="{BB962C8B-B14F-4D97-AF65-F5344CB8AC3E}">
        <p14:creationId xmlns:p14="http://schemas.microsoft.com/office/powerpoint/2010/main" val="4177987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4D664-1441-78C7-33B1-134D27EA3BEA}"/>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159E4D8-3C9A-099C-5820-A6B5C1A63550}"/>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3952577F-6224-E1FB-4B9E-9007FD462E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727BB13-C791-8D10-235C-37C8031928F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75</a:t>
            </a:fld>
            <a:endParaRPr lang="el-GR"/>
          </a:p>
        </p:txBody>
      </p:sp>
    </p:spTree>
    <p:extLst>
      <p:ext uri="{BB962C8B-B14F-4D97-AF65-F5344CB8AC3E}">
        <p14:creationId xmlns:p14="http://schemas.microsoft.com/office/powerpoint/2010/main" val="37770888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1931D-C201-F76B-D996-FE9F72311CCB}"/>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3EC681E-9349-2952-C1B5-4BDA93BE921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62B63EAE-06D5-BA93-6D7C-58EEAD1F3B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CEB4F38-0787-F00F-6243-6E135408C19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2353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1B160-3CD6-9F96-114B-3A5AF388EF00}"/>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1BC7CB2B-7AB0-8AFC-7DC1-5F5B389DB30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19429233-CBFE-657B-28A9-1D084F8D2E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0013EE71-08C1-57ED-D151-2B8F778377E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9225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14CF0-2255-8FF4-801E-E8E8E906D424}"/>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AEC2050C-9511-6407-681B-DDE864EA491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80899" name="Θέση σημειώσεων 2">
            <a:extLst>
              <a:ext uri="{FF2B5EF4-FFF2-40B4-BE49-F238E27FC236}">
                <a16:creationId xmlns:a16="http://schemas.microsoft.com/office/drawing/2014/main" id="{D529C8F7-01BA-2ADB-2779-06B5356B46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E0CAEEE4-F2AD-5D32-B531-E35EC11C141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84809D-17FE-433A-BBBA-390A88416395}"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6040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6C5E8-8753-662D-EB49-631D33FD916C}"/>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98C74222-33EC-B098-6C49-B3CED8433D7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7E4E6FB-E005-5514-8E11-43B8C54E5D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3E746D46-FD1D-9CBA-832C-4B645576F89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80</a:t>
            </a:fld>
            <a:endParaRPr lang="el-GR"/>
          </a:p>
        </p:txBody>
      </p:sp>
    </p:spTree>
    <p:extLst>
      <p:ext uri="{BB962C8B-B14F-4D97-AF65-F5344CB8AC3E}">
        <p14:creationId xmlns:p14="http://schemas.microsoft.com/office/powerpoint/2010/main" val="39418447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4DDCF-B8AF-C960-8269-94955F4EF927}"/>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730ED920-5D38-3096-44E7-9520503E4EA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0A8F5B4F-721A-E074-165D-7489A1CCC7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F80FE00B-2ED9-4720-637E-790306C21CF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81</a:t>
            </a:fld>
            <a:endParaRPr lang="el-GR"/>
          </a:p>
        </p:txBody>
      </p:sp>
    </p:spTree>
    <p:extLst>
      <p:ext uri="{BB962C8B-B14F-4D97-AF65-F5344CB8AC3E}">
        <p14:creationId xmlns:p14="http://schemas.microsoft.com/office/powerpoint/2010/main" val="15392241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4ECE7-A2EF-0722-31D7-63E6232D1C45}"/>
            </a:ext>
          </a:extLst>
        </p:cNvPr>
        <p:cNvGrpSpPr/>
        <p:nvPr/>
      </p:nvGrpSpPr>
      <p:grpSpPr>
        <a:xfrm>
          <a:off x="0" y="0"/>
          <a:ext cx="0" cy="0"/>
          <a:chOff x="0" y="0"/>
          <a:chExt cx="0" cy="0"/>
        </a:xfrm>
      </p:grpSpPr>
      <p:sp>
        <p:nvSpPr>
          <p:cNvPr id="80898" name="Θέση εικόνας διαφάνειας 1">
            <a:extLst>
              <a:ext uri="{FF2B5EF4-FFF2-40B4-BE49-F238E27FC236}">
                <a16:creationId xmlns:a16="http://schemas.microsoft.com/office/drawing/2014/main" id="{CB78C92D-7121-6316-88FC-8605EB7F99DB}"/>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a:extLst>
              <a:ext uri="{FF2B5EF4-FFF2-40B4-BE49-F238E27FC236}">
                <a16:creationId xmlns:a16="http://schemas.microsoft.com/office/drawing/2014/main" id="{A0A892C7-B987-3D0E-258E-AC291E1801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p>
        </p:txBody>
      </p:sp>
      <p:sp>
        <p:nvSpPr>
          <p:cNvPr id="59396" name="Θέση αριθμού διαφάνειας 3">
            <a:extLst>
              <a:ext uri="{FF2B5EF4-FFF2-40B4-BE49-F238E27FC236}">
                <a16:creationId xmlns:a16="http://schemas.microsoft.com/office/drawing/2014/main" id="{9D8A244B-ED7C-4F6F-5162-E7853135FAF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84809D-17FE-433A-BBBA-390A88416395}" type="slidenum">
              <a:rPr lang="el-GR" smtClean="0"/>
              <a:pPr>
                <a:defRPr/>
              </a:pPr>
              <a:t>82</a:t>
            </a:fld>
            <a:endParaRPr lang="el-GR"/>
          </a:p>
        </p:txBody>
      </p:sp>
    </p:spTree>
    <p:extLst>
      <p:ext uri="{BB962C8B-B14F-4D97-AF65-F5344CB8AC3E}">
        <p14:creationId xmlns:p14="http://schemas.microsoft.com/office/powerpoint/2010/main" val="1101272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fld id="{C471F87D-DD4B-4947-8B18-BFBB25079949}" type="datetime1">
              <a:rPr lang="en-US"/>
              <a:pPr lvl="0"/>
              <a:t>9/23/2026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C403465F-C9C7-400B-B510-BB7D6F584767}" type="slidenum">
              <a:t>‹#›</a:t>
            </a:fld>
            <a:endParaRPr lang="en-US"/>
          </a:p>
        </p:txBody>
      </p:sp>
    </p:spTree>
    <p:extLst>
      <p:ext uri="{BB962C8B-B14F-4D97-AF65-F5344CB8AC3E}">
        <p14:creationId xmlns:p14="http://schemas.microsoft.com/office/powerpoint/2010/main" val="2735316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0"/>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1"/>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txBox="1">
            <a:spLocks noGrp="1"/>
          </p:cNvSpPr>
          <p:nvPr>
            <p:ph type="dt" sz="half" idx="7"/>
          </p:nvPr>
        </p:nvSpPr>
        <p:spPr/>
        <p:txBody>
          <a:bodyPr/>
          <a:lstStyle>
            <a:lvl1pPr>
              <a:defRPr/>
            </a:lvl1pPr>
          </a:lstStyle>
          <a:p>
            <a:pPr lvl="0"/>
            <a:fld id="{F68D92E4-9E1D-439B-B79E-80221FA86B74}" type="datetime1">
              <a:rPr lang="en-US"/>
              <a:pPr lvl="0"/>
              <a:t>9/23/2026</a:t>
            </a:fld>
            <a:endParaRPr lang="en-US"/>
          </a:p>
        </p:txBody>
      </p:sp>
      <p:sp>
        <p:nvSpPr>
          <p:cNvPr id="6" name="Footer Placeholder 4"/>
          <p:cNvSpPr txBox="1">
            <a:spLocks noGrp="1"/>
          </p:cNvSpPr>
          <p:nvPr>
            <p:ph type="ftr" sz="quarter" idx="9"/>
          </p:nvPr>
        </p:nvSpPr>
        <p:spPr/>
        <p:txBody>
          <a:bodyPr/>
          <a:lstStyle>
            <a:lvl1pPr>
              <a:defRPr/>
            </a:lvl1pPr>
          </a:lstStyle>
          <a:p>
            <a:pPr lvl="0"/>
            <a:endParaRPr lang="en-US"/>
          </a:p>
        </p:txBody>
      </p:sp>
      <p:sp>
        <p:nvSpPr>
          <p:cNvPr id="7" name="Slide Number Placeholder 5"/>
          <p:cNvSpPr txBox="1">
            <a:spLocks noGrp="1"/>
          </p:cNvSpPr>
          <p:nvPr>
            <p:ph type="sldNum" sz="quarter" idx="8"/>
          </p:nvPr>
        </p:nvSpPr>
        <p:spPr>
          <a:xfrm>
            <a:off x="11353803" y="55412"/>
            <a:ext cx="822036" cy="807570"/>
          </a:xfrm>
          <a:solidFill>
            <a:srgbClr val="5C9E99"/>
          </a:solidFill>
        </p:spPr>
        <p:txBody>
          <a:bodyPr anchorCtr="1"/>
          <a:lstStyle>
            <a:lvl1pPr algn="ctr">
              <a:defRPr>
                <a:solidFill>
                  <a:srgbClr val="DCE6F2"/>
                </a:solidFill>
              </a:defRPr>
            </a:lvl1pPr>
          </a:lstStyle>
          <a:p>
            <a:pPr lvl="0"/>
            <a:fld id="{97F379A7-4B06-4CEE-B878-55A74E401D92}" type="slidenum">
              <a:t>‹#›</a:t>
            </a:fld>
            <a:endParaRPr lang="en-US" dirty="0"/>
          </a:p>
        </p:txBody>
      </p:sp>
      <p:pic>
        <p:nvPicPr>
          <p:cNvPr id="8"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
        <p:nvSpPr>
          <p:cNvPr id="9" name="Title 1"/>
          <p:cNvSpPr txBox="1">
            <a:spLocks noGrp="1"/>
          </p:cNvSpPr>
          <p:nvPr>
            <p:ph type="title"/>
          </p:nvPr>
        </p:nvSpPr>
        <p:spPr>
          <a:xfrm>
            <a:off x="838203" y="55412"/>
            <a:ext cx="10515600" cy="807570"/>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pic>
        <p:nvPicPr>
          <p:cNvPr id="11" name="Picture 10" descr="Ελληνική Καρδιολογική Εταιρεία">
            <a:extLst>
              <a:ext uri="{FF2B5EF4-FFF2-40B4-BE49-F238E27FC236}">
                <a16:creationId xmlns:a16="http://schemas.microsoft.com/office/drawing/2014/main" id="{6D74A70D-375B-30F6-DF1D-023DFB930A98}"/>
              </a:ext>
            </a:extLst>
          </p:cNvPr>
          <p:cNvPicPr>
            <a:picLocks noChangeAspect="1"/>
          </p:cNvPicPr>
          <p:nvPr userDrawn="1"/>
        </p:nvPicPr>
        <p:blipFill>
          <a:blip r:embed="rId3"/>
          <a:srcRect r="76762"/>
          <a:stretch>
            <a:fillRect/>
          </a:stretch>
        </p:blipFill>
        <p:spPr>
          <a:xfrm>
            <a:off x="172158" y="6013908"/>
            <a:ext cx="789376" cy="753976"/>
          </a:xfrm>
          <a:prstGeom prst="rect">
            <a:avLst/>
          </a:prstGeom>
        </p:spPr>
      </p:pic>
    </p:spTree>
    <p:extLst>
      <p:ext uri="{BB962C8B-B14F-4D97-AF65-F5344CB8AC3E}">
        <p14:creationId xmlns:p14="http://schemas.microsoft.com/office/powerpoint/2010/main" val="426954693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Rectangle 9"/>
          <p:cNvSpPr/>
          <p:nvPr/>
        </p:nvSpPr>
        <p:spPr>
          <a:xfrm>
            <a:off x="0" y="5919112"/>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8"/>
          <p:cNvSpPr/>
          <p:nvPr/>
        </p:nvSpPr>
        <p:spPr>
          <a:xfrm>
            <a:off x="11590020" y="6224073"/>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Date Placeholder 3"/>
          <p:cNvSpPr txBox="1">
            <a:spLocks noGrp="1"/>
          </p:cNvSpPr>
          <p:nvPr>
            <p:ph type="dt" sz="half" idx="7"/>
          </p:nvPr>
        </p:nvSpPr>
        <p:spPr/>
        <p:txBody>
          <a:bodyPr/>
          <a:lstStyle>
            <a:lvl1pPr>
              <a:defRPr/>
            </a:lvl1pPr>
          </a:lstStyle>
          <a:p>
            <a:pPr lvl="0"/>
            <a:fld id="{D841500F-7648-432D-8EEA-02660CEC5BD6}" type="datetime1">
              <a:rPr lang="en-US"/>
              <a:pPr lvl="0"/>
              <a:t>9/23/2026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a:xfrm>
            <a:off x="11353803" y="5992849"/>
            <a:ext cx="838203" cy="804672"/>
          </a:xfrm>
          <a:solidFill>
            <a:srgbClr val="5C9E99"/>
          </a:solidFill>
        </p:spPr>
        <p:txBody>
          <a:bodyPr anchorCtr="1"/>
          <a:lstStyle>
            <a:lvl1pPr algn="ctr">
              <a:defRPr>
                <a:solidFill>
                  <a:srgbClr val="DCE6F2"/>
                </a:solidFill>
              </a:defRPr>
            </a:lvl1pPr>
          </a:lstStyle>
          <a:p>
            <a:pPr lvl="0"/>
            <a:fld id="{D5357070-F991-420D-B243-E72C7D82A731}" type="slidenum">
              <a:t>‹#›</a:t>
            </a:fld>
            <a:endParaRPr lang="en-US" dirty="0"/>
          </a:p>
        </p:txBody>
      </p:sp>
    </p:spTree>
    <p:extLst>
      <p:ext uri="{BB962C8B-B14F-4D97-AF65-F5344CB8AC3E}">
        <p14:creationId xmlns:p14="http://schemas.microsoft.com/office/powerpoint/2010/main" val="301932694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9"/>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0"/>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p:cNvSpPr txBox="1">
            <a:spLocks noGrp="1"/>
          </p:cNvSpPr>
          <p:nvPr>
            <p:ph type="title"/>
          </p:nvPr>
        </p:nvSpPr>
        <p:spPr>
          <a:xfrm>
            <a:off x="838203" y="78802"/>
            <a:ext cx="10515600" cy="804672"/>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sp>
        <p:nvSpPr>
          <p:cNvPr id="5"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txBox="1">
            <a:spLocks noGrp="1"/>
          </p:cNvSpPr>
          <p:nvPr>
            <p:ph type="dt" sz="half" idx="7"/>
          </p:nvPr>
        </p:nvSpPr>
        <p:spPr/>
        <p:txBody>
          <a:bodyPr/>
          <a:lstStyle>
            <a:lvl1pPr>
              <a:defRPr/>
            </a:lvl1pPr>
          </a:lstStyle>
          <a:p>
            <a:pPr lvl="0"/>
            <a:fld id="{943ADC07-5DB2-4907-AFC9-8003D7511547}" type="datetime1">
              <a:rPr lang="en-US"/>
              <a:pPr lvl="0"/>
              <a:t>9/23/2026</a:t>
            </a:fld>
            <a:endParaRPr lang="en-US"/>
          </a:p>
        </p:txBody>
      </p:sp>
      <p:sp>
        <p:nvSpPr>
          <p:cNvPr id="8" name="Footer Placeholder 5"/>
          <p:cNvSpPr txBox="1">
            <a:spLocks noGrp="1"/>
          </p:cNvSpPr>
          <p:nvPr>
            <p:ph type="ftr" sz="quarter" idx="9"/>
          </p:nvPr>
        </p:nvSpPr>
        <p:spPr/>
        <p:txBody>
          <a:bodyPr/>
          <a:lstStyle>
            <a:lvl1pPr>
              <a:defRPr/>
            </a:lvl1pPr>
          </a:lstStyle>
          <a:p>
            <a:pPr lvl="0"/>
            <a:endParaRPr lang="en-US"/>
          </a:p>
        </p:txBody>
      </p:sp>
      <p:sp>
        <p:nvSpPr>
          <p:cNvPr id="9" name="Slide Number Placeholder 6"/>
          <p:cNvSpPr txBox="1">
            <a:spLocks noGrp="1"/>
          </p:cNvSpPr>
          <p:nvPr>
            <p:ph type="sldNum" sz="quarter" idx="8"/>
          </p:nvPr>
        </p:nvSpPr>
        <p:spPr>
          <a:xfrm>
            <a:off x="11353803" y="69567"/>
            <a:ext cx="838203" cy="804672"/>
          </a:xfrm>
          <a:solidFill>
            <a:srgbClr val="5C9E99"/>
          </a:solidFill>
        </p:spPr>
        <p:txBody>
          <a:bodyPr anchorCtr="1"/>
          <a:lstStyle>
            <a:lvl1pPr algn="ctr">
              <a:defRPr>
                <a:solidFill>
                  <a:srgbClr val="F2F2F2"/>
                </a:solidFill>
              </a:defRPr>
            </a:lvl1pPr>
          </a:lstStyle>
          <a:p>
            <a:pPr lvl="0"/>
            <a:fld id="{D2BE896B-A06F-4102-95B0-915006DDAB1A}" type="slidenum">
              <a:t>‹#›</a:t>
            </a:fld>
            <a:endParaRPr lang="en-US" dirty="0"/>
          </a:p>
        </p:txBody>
      </p:sp>
      <p:pic>
        <p:nvPicPr>
          <p:cNvPr id="10"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Tree>
    <p:extLst>
      <p:ext uri="{BB962C8B-B14F-4D97-AF65-F5344CB8AC3E}">
        <p14:creationId xmlns:p14="http://schemas.microsoft.com/office/powerpoint/2010/main" val="122486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1"/>
          <p:cNvSpPr/>
          <p:nvPr/>
        </p:nvSpPr>
        <p:spPr>
          <a:xfrm>
            <a:off x="0" y="0"/>
            <a:ext cx="12191996" cy="938887"/>
          </a:xfrm>
          <a:prstGeom prst="rect">
            <a:avLst/>
          </a:prstGeom>
          <a:solidFill>
            <a:srgbClr val="5C9E99"/>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9D9D9"/>
              </a:solidFill>
              <a:uFillTx/>
              <a:latin typeface="Calibri"/>
            </a:endParaRPr>
          </a:p>
        </p:txBody>
      </p:sp>
      <p:sp>
        <p:nvSpPr>
          <p:cNvPr id="3" name="Oval 12"/>
          <p:cNvSpPr/>
          <p:nvPr/>
        </p:nvSpPr>
        <p:spPr>
          <a:xfrm>
            <a:off x="11591638" y="277090"/>
            <a:ext cx="365760" cy="365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4F81BD"/>
          </a:solidFill>
          <a:ln w="12701" cap="flat">
            <a:solidFill>
              <a:srgbClr val="385D8A"/>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5"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7"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txBox="1">
            <a:spLocks noGrp="1"/>
          </p:cNvSpPr>
          <p:nvPr>
            <p:ph type="dt" sz="half" idx="7"/>
          </p:nvPr>
        </p:nvSpPr>
        <p:spPr/>
        <p:txBody>
          <a:bodyPr/>
          <a:lstStyle>
            <a:lvl1pPr>
              <a:defRPr/>
            </a:lvl1pPr>
          </a:lstStyle>
          <a:p>
            <a:pPr lvl="0"/>
            <a:fld id="{9246289F-89CE-4338-BD45-D369BC6FDF94}" type="datetime1">
              <a:rPr lang="en-US"/>
              <a:pPr lvl="0"/>
              <a:t>9/23/2026</a:t>
            </a:fld>
            <a:endParaRPr lang="en-US"/>
          </a:p>
        </p:txBody>
      </p:sp>
      <p:sp>
        <p:nvSpPr>
          <p:cNvPr id="9" name="Footer Placeholder 7"/>
          <p:cNvSpPr txBox="1">
            <a:spLocks noGrp="1"/>
          </p:cNvSpPr>
          <p:nvPr>
            <p:ph type="ftr" sz="quarter" idx="9"/>
          </p:nvPr>
        </p:nvSpPr>
        <p:spPr/>
        <p:txBody>
          <a:bodyPr/>
          <a:lstStyle>
            <a:lvl1pPr>
              <a:defRPr/>
            </a:lvl1pPr>
          </a:lstStyle>
          <a:p>
            <a:pPr lvl="0"/>
            <a:endParaRPr lang="en-US"/>
          </a:p>
        </p:txBody>
      </p:sp>
      <p:sp>
        <p:nvSpPr>
          <p:cNvPr id="10" name="Title 1"/>
          <p:cNvSpPr txBox="1">
            <a:spLocks noGrp="1"/>
          </p:cNvSpPr>
          <p:nvPr>
            <p:ph type="title"/>
          </p:nvPr>
        </p:nvSpPr>
        <p:spPr>
          <a:xfrm>
            <a:off x="839784" y="69567"/>
            <a:ext cx="10515600" cy="804672"/>
          </a:xfrm>
        </p:spPr>
        <p:txBody>
          <a:bodyPr anchorCtr="1"/>
          <a:lstStyle>
            <a:lvl1pPr algn="ctr">
              <a:defRPr sz="1400">
                <a:solidFill>
                  <a:schemeClr val="bg1"/>
                </a:solidFill>
                <a:latin typeface="Aptos" panose="020B0004020202020204" pitchFamily="34" charset="0"/>
                <a:cs typeface="Microsoft Sans Serif" pitchFamily="34"/>
              </a:defRPr>
            </a:lvl1pPr>
          </a:lstStyle>
          <a:p>
            <a:pPr lvl="0"/>
            <a:r>
              <a:rPr lang="en-US" dirty="0"/>
              <a:t>Click to edit Master title style</a:t>
            </a:r>
          </a:p>
        </p:txBody>
      </p:sp>
      <p:sp>
        <p:nvSpPr>
          <p:cNvPr id="11" name="Slide Number Placeholder 8"/>
          <p:cNvSpPr txBox="1">
            <a:spLocks noGrp="1"/>
          </p:cNvSpPr>
          <p:nvPr>
            <p:ph type="sldNum" sz="quarter" idx="8"/>
          </p:nvPr>
        </p:nvSpPr>
        <p:spPr>
          <a:xfrm>
            <a:off x="11352211" y="69567"/>
            <a:ext cx="839784" cy="823142"/>
          </a:xfrm>
          <a:solidFill>
            <a:srgbClr val="5C9E99"/>
          </a:solidFill>
        </p:spPr>
        <p:txBody>
          <a:bodyPr anchorCtr="1"/>
          <a:lstStyle>
            <a:lvl1pPr algn="ctr">
              <a:defRPr>
                <a:solidFill>
                  <a:srgbClr val="F2F2F2"/>
                </a:solidFill>
              </a:defRPr>
            </a:lvl1pPr>
          </a:lstStyle>
          <a:p>
            <a:pPr lvl="0"/>
            <a:fld id="{183A780E-7178-4848-B406-F4CDC06546BF}" type="slidenum">
              <a:t>‹#›</a:t>
            </a:fld>
            <a:endParaRPr lang="en-US" dirty="0"/>
          </a:p>
        </p:txBody>
      </p:sp>
      <p:pic>
        <p:nvPicPr>
          <p:cNvPr id="12" name="Picture 2" descr="C:\Users\s.tsiliyanni\Documents\MARC\COMPANY PROFILE\LOGO MARC\MARCr-01-01 MIKRO RED - ΠΟΛΥ ΜΙΚΡΟ.png"/>
          <p:cNvPicPr>
            <a:picLocks noChangeAspect="1"/>
          </p:cNvPicPr>
          <p:nvPr/>
        </p:nvPicPr>
        <p:blipFill>
          <a:blip r:embed="rId2"/>
          <a:srcRect/>
          <a:stretch>
            <a:fillRect/>
          </a:stretch>
        </p:blipFill>
        <p:spPr>
          <a:xfrm>
            <a:off x="10877071" y="6397471"/>
            <a:ext cx="1142771" cy="323999"/>
          </a:xfrm>
          <a:prstGeom prst="rect">
            <a:avLst/>
          </a:prstGeom>
          <a:noFill/>
          <a:ln cap="flat">
            <a:noFill/>
          </a:ln>
        </p:spPr>
      </p:pic>
    </p:spTree>
    <p:extLst>
      <p:ext uri="{BB962C8B-B14F-4D97-AF65-F5344CB8AC3E}">
        <p14:creationId xmlns:p14="http://schemas.microsoft.com/office/powerpoint/2010/main" val="36059191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dirty="0"/>
              <a:t>Click to edit Master title style</a:t>
            </a:r>
          </a:p>
        </p:txBody>
      </p:sp>
      <p:sp>
        <p:nvSpPr>
          <p:cNvPr id="3" name="Date Placeholder 2"/>
          <p:cNvSpPr txBox="1">
            <a:spLocks noGrp="1"/>
          </p:cNvSpPr>
          <p:nvPr>
            <p:ph type="dt" sz="half" idx="7"/>
          </p:nvPr>
        </p:nvSpPr>
        <p:spPr/>
        <p:txBody>
          <a:bodyPr/>
          <a:lstStyle>
            <a:lvl1pPr>
              <a:defRPr/>
            </a:lvl1pPr>
          </a:lstStyle>
          <a:p>
            <a:pPr lvl="0"/>
            <a:fld id="{77D19CBE-88C4-4741-B6FC-CFE1EF458355}" type="datetime1">
              <a:rPr lang="en-US"/>
              <a:pPr lvl="0"/>
              <a:t>9/23/2026</a:t>
            </a:fld>
            <a:endParaRPr lang="en-US"/>
          </a:p>
        </p:txBody>
      </p:sp>
      <p:sp>
        <p:nvSpPr>
          <p:cNvPr id="4" name="Footer Placeholder 3"/>
          <p:cNvSpPr txBox="1">
            <a:spLocks noGrp="1"/>
          </p:cNvSpPr>
          <p:nvPr>
            <p:ph type="ftr" sz="quarter" idx="9"/>
          </p:nvPr>
        </p:nvSpPr>
        <p:spPr/>
        <p:txBody>
          <a:bodyPr/>
          <a:lstStyle>
            <a:lvl1pPr>
              <a:defRPr/>
            </a:lvl1pPr>
          </a:lstStyle>
          <a:p>
            <a:pPr lvl="0"/>
            <a:endParaRPr lang="en-US"/>
          </a:p>
        </p:txBody>
      </p:sp>
      <p:sp>
        <p:nvSpPr>
          <p:cNvPr id="5" name="Slide Number Placeholder 4"/>
          <p:cNvSpPr txBox="1">
            <a:spLocks noGrp="1"/>
          </p:cNvSpPr>
          <p:nvPr>
            <p:ph type="sldNum" sz="quarter" idx="8"/>
          </p:nvPr>
        </p:nvSpPr>
        <p:spPr/>
        <p:txBody>
          <a:bodyPr/>
          <a:lstStyle>
            <a:lvl1pPr>
              <a:defRPr/>
            </a:lvl1pPr>
          </a:lstStyle>
          <a:p>
            <a:pPr lvl="0"/>
            <a:fld id="{82B0133A-BAD8-4777-88C5-EA8731D3EB7C}" type="slidenum">
              <a:t>‹#›</a:t>
            </a:fld>
            <a:endParaRPr lang="en-US"/>
          </a:p>
        </p:txBody>
      </p:sp>
      <p:pic>
        <p:nvPicPr>
          <p:cNvPr id="7" name="Picture 2" descr="C:\Users\s.tsiliyanni\Documents\MARC\COMPANY PROFILE\LOGO MARC\MARCr-01-01 MIKRO RED - ΠΟΛΥ ΜΙΚΡΟ.png">
            <a:extLst>
              <a:ext uri="{FF2B5EF4-FFF2-40B4-BE49-F238E27FC236}">
                <a16:creationId xmlns:a16="http://schemas.microsoft.com/office/drawing/2014/main" id="{C0589EB4-C67B-8209-C5AE-D45DA9ED9B66}"/>
              </a:ext>
            </a:extLst>
          </p:cNvPr>
          <p:cNvPicPr>
            <a:picLocks noChangeAspect="1"/>
          </p:cNvPicPr>
          <p:nvPr userDrawn="1"/>
        </p:nvPicPr>
        <p:blipFill>
          <a:blip r:embed="rId2"/>
          <a:srcRect/>
          <a:stretch>
            <a:fillRect/>
          </a:stretch>
        </p:blipFill>
        <p:spPr>
          <a:xfrm>
            <a:off x="10877071" y="6397471"/>
            <a:ext cx="1142771" cy="323999"/>
          </a:xfrm>
          <a:prstGeom prst="rect">
            <a:avLst/>
          </a:prstGeom>
          <a:noFill/>
          <a:ln cap="flat">
            <a:noFill/>
          </a:ln>
        </p:spPr>
      </p:pic>
      <p:pic>
        <p:nvPicPr>
          <p:cNvPr id="9" name="Picture 8" descr="Ελληνική Καρδιολογική Εταιρεία">
            <a:extLst>
              <a:ext uri="{FF2B5EF4-FFF2-40B4-BE49-F238E27FC236}">
                <a16:creationId xmlns:a16="http://schemas.microsoft.com/office/drawing/2014/main" id="{732A71C4-6FDE-1B7F-5AED-A489153A2DEA}"/>
              </a:ext>
            </a:extLst>
          </p:cNvPr>
          <p:cNvPicPr>
            <a:picLocks noChangeAspect="1"/>
          </p:cNvPicPr>
          <p:nvPr userDrawn="1"/>
        </p:nvPicPr>
        <p:blipFill>
          <a:blip r:embed="rId3"/>
          <a:srcRect r="76762"/>
          <a:stretch>
            <a:fillRect/>
          </a:stretch>
        </p:blipFill>
        <p:spPr>
          <a:xfrm>
            <a:off x="172158" y="6013908"/>
            <a:ext cx="789376" cy="753976"/>
          </a:xfrm>
          <a:prstGeom prst="rect">
            <a:avLst/>
          </a:prstGeom>
        </p:spPr>
      </p:pic>
    </p:spTree>
    <p:extLst>
      <p:ext uri="{BB962C8B-B14F-4D97-AF65-F5344CB8AC3E}">
        <p14:creationId xmlns:p14="http://schemas.microsoft.com/office/powerpoint/2010/main" val="304865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26769664-6D8A-4BF6-94E8-A437277AE796}" type="datetime1">
              <a:rPr lang="en-US"/>
              <a:pPr lvl="0"/>
              <a:t>9/23/2026</a:t>
            </a:fld>
            <a:endParaRPr lang="en-US"/>
          </a:p>
        </p:txBody>
      </p:sp>
      <p:sp>
        <p:nvSpPr>
          <p:cNvPr id="3" name="Footer Placeholder 2"/>
          <p:cNvSpPr txBox="1">
            <a:spLocks noGrp="1"/>
          </p:cNvSpPr>
          <p:nvPr>
            <p:ph type="ftr" sz="quarter" idx="9"/>
          </p:nvPr>
        </p:nvSpPr>
        <p:spPr/>
        <p:txBody>
          <a:bodyPr/>
          <a:lstStyle>
            <a:lvl1pPr>
              <a:defRPr/>
            </a:lvl1pPr>
          </a:lstStyle>
          <a:p>
            <a:pPr lvl="0"/>
            <a:endParaRPr lang="en-US"/>
          </a:p>
        </p:txBody>
      </p:sp>
      <p:sp>
        <p:nvSpPr>
          <p:cNvPr id="4" name="Slide Number Placeholder 3"/>
          <p:cNvSpPr txBox="1">
            <a:spLocks noGrp="1"/>
          </p:cNvSpPr>
          <p:nvPr>
            <p:ph type="sldNum" sz="quarter" idx="8"/>
          </p:nvPr>
        </p:nvSpPr>
        <p:spPr/>
        <p:txBody>
          <a:bodyPr/>
          <a:lstStyle>
            <a:lvl1pPr>
              <a:defRPr/>
            </a:lvl1pPr>
          </a:lstStyle>
          <a:p>
            <a:pPr lvl="0"/>
            <a:fld id="{8022BE14-9CF6-4458-BEE3-9ECE132A6349}" type="slidenum">
              <a:t>‹#›</a:t>
            </a:fld>
            <a:endParaRPr lang="en-US"/>
          </a:p>
        </p:txBody>
      </p:sp>
    </p:spTree>
    <p:extLst>
      <p:ext uri="{BB962C8B-B14F-4D97-AF65-F5344CB8AC3E}">
        <p14:creationId xmlns:p14="http://schemas.microsoft.com/office/powerpoint/2010/main" val="309430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980CE341-A203-412A-A672-092D3055DA2A}" type="datetime1">
              <a:rPr lang="en-US"/>
              <a:pPr lvl="0"/>
              <a:t>9/23/2026</a:t>
            </a:fld>
            <a:endParaRPr lang="en-US"/>
          </a:p>
        </p:txBody>
      </p:sp>
      <p:sp>
        <p:nvSpPr>
          <p:cNvPr id="6" name="Footer Placeholder 5"/>
          <p:cNvSpPr txBox="1">
            <a:spLocks noGrp="1"/>
          </p:cNvSpPr>
          <p:nvPr>
            <p:ph type="ftr" sz="quarter" idx="9"/>
          </p:nvPr>
        </p:nvSpPr>
        <p:spPr/>
        <p:txBody>
          <a:bodyPr/>
          <a:lstStyle>
            <a:lvl1pPr>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F3BEF9B9-5277-4A94-819E-F5D58CD25668}" type="slidenum">
              <a:t>‹#›</a:t>
            </a:fld>
            <a:endParaRPr lang="en-US"/>
          </a:p>
        </p:txBody>
      </p:sp>
    </p:spTree>
    <p:extLst>
      <p:ext uri="{BB962C8B-B14F-4D97-AF65-F5344CB8AC3E}">
        <p14:creationId xmlns:p14="http://schemas.microsoft.com/office/powerpoint/2010/main" val="40636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p:cNvSpPr txBox="1">
            <a:spLocks noGrp="1"/>
          </p:cNvSpPr>
          <p:nvPr>
            <p:ph type="pic" idx="1"/>
          </p:nvPr>
        </p:nvSpPr>
        <p:spPr>
          <a:xfrm>
            <a:off x="5183184" y="987423"/>
            <a:ext cx="6172200" cy="4873623"/>
          </a:xfrm>
        </p:spPr>
        <p:txBody>
          <a:bodyPr/>
          <a:lstStyle>
            <a:lvl1pPr marL="0" indent="0">
              <a:buNone/>
              <a:defRPr sz="3200"/>
            </a:lvl1pPr>
          </a:lstStyle>
          <a:p>
            <a:pPr lvl="0"/>
            <a:r>
              <a:rPr lang="en-US"/>
              <a:t>Click icon to add picture</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pPr lvl="0"/>
            <a:fld id="{4850F2D4-A3C4-4A89-B6FB-89BE102CA280}" type="datetime1">
              <a:rPr lang="en-US"/>
              <a:pPr lvl="0"/>
              <a:t>9/23/2026</a:t>
            </a:fld>
            <a:endParaRPr lang="en-US"/>
          </a:p>
        </p:txBody>
      </p:sp>
      <p:sp>
        <p:nvSpPr>
          <p:cNvPr id="6" name="Footer Placeholder 5"/>
          <p:cNvSpPr txBox="1">
            <a:spLocks noGrp="1"/>
          </p:cNvSpPr>
          <p:nvPr>
            <p:ph type="ftr" sz="quarter" idx="9"/>
          </p:nvPr>
        </p:nvSpPr>
        <p:spPr/>
        <p:txBody>
          <a:bodyPr/>
          <a:lstStyle>
            <a:lvl1pPr>
              <a:defRPr/>
            </a:lvl1pPr>
          </a:lstStyle>
          <a:p>
            <a:pPr lvl="0"/>
            <a:endParaRPr lang="en-US"/>
          </a:p>
        </p:txBody>
      </p:sp>
      <p:sp>
        <p:nvSpPr>
          <p:cNvPr id="7" name="Slide Number Placeholder 6"/>
          <p:cNvSpPr txBox="1">
            <a:spLocks noGrp="1"/>
          </p:cNvSpPr>
          <p:nvPr>
            <p:ph type="sldNum" sz="quarter" idx="8"/>
          </p:nvPr>
        </p:nvSpPr>
        <p:spPr/>
        <p:txBody>
          <a:bodyPr/>
          <a:lstStyle>
            <a:lvl1pPr>
              <a:defRPr/>
            </a:lvl1pPr>
          </a:lstStyle>
          <a:p>
            <a:pPr lvl="0"/>
            <a:fld id="{CEB8D390-C06D-4896-A446-886847A4086D}" type="slidenum">
              <a:t>‹#›</a:t>
            </a:fld>
            <a:endParaRPr lang="en-US"/>
          </a:p>
        </p:txBody>
      </p:sp>
    </p:spTree>
    <p:extLst>
      <p:ext uri="{BB962C8B-B14F-4D97-AF65-F5344CB8AC3E}">
        <p14:creationId xmlns:p14="http://schemas.microsoft.com/office/powerpoint/2010/main" val="140634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DFD91992-8286-4204-B0A6-A28376B75F3C}" type="datetime1">
              <a:rPr lang="en-US"/>
              <a:pPr lvl="0"/>
              <a:t>9/23/2026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686496CE-3A2C-4CA2-887D-576094AFBC3E}" type="slidenum">
              <a:t>‹#›</a:t>
            </a:fld>
            <a:endParaRPr lang="en-US"/>
          </a:p>
        </p:txBody>
      </p:sp>
    </p:spTree>
    <p:extLst>
      <p:ext uri="{BB962C8B-B14F-4D97-AF65-F5344CB8AC3E}">
        <p14:creationId xmlns:p14="http://schemas.microsoft.com/office/powerpoint/2010/main" val="4107379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0E2C8302-1B7A-491F-8ABD-0C786547A217}" type="datetime1">
              <a:rPr lang="en-US"/>
              <a:pPr lvl="0"/>
              <a:t>9/23/2026</a:t>
            </a:fld>
            <a:endParaRPr lang="en-US"/>
          </a:p>
        </p:txBody>
      </p:sp>
      <p:sp>
        <p:nvSpPr>
          <p:cNvPr id="5" name="Footer Placeholder 4"/>
          <p:cNvSpPr txBox="1">
            <a:spLocks noGrp="1"/>
          </p:cNvSpPr>
          <p:nvPr>
            <p:ph type="ftr" sz="quarter" idx="9"/>
          </p:nvPr>
        </p:nvSpPr>
        <p:spPr/>
        <p:txBody>
          <a:bodyPr/>
          <a:lstStyle>
            <a:lvl1pPr>
              <a:defRPr/>
            </a:lvl1pPr>
          </a:lstStyle>
          <a:p>
            <a:pPr lvl="0"/>
            <a:endParaRPr lang="en-US"/>
          </a:p>
        </p:txBody>
      </p:sp>
      <p:sp>
        <p:nvSpPr>
          <p:cNvPr id="6" name="Slide Number Placeholder 5"/>
          <p:cNvSpPr txBox="1">
            <a:spLocks noGrp="1"/>
          </p:cNvSpPr>
          <p:nvPr>
            <p:ph type="sldNum" sz="quarter" idx="8"/>
          </p:nvPr>
        </p:nvSpPr>
        <p:spPr/>
        <p:txBody>
          <a:bodyPr/>
          <a:lstStyle>
            <a:lvl1pPr>
              <a:defRPr/>
            </a:lvl1pPr>
          </a:lstStyle>
          <a:p>
            <a:pPr lvl="0"/>
            <a:fld id="{4611B5E0-6F12-4A0D-A3B9-B57499E3DC2B}" type="slidenum">
              <a:t>‹#›</a:t>
            </a:fld>
            <a:endParaRPr lang="en-US"/>
          </a:p>
        </p:txBody>
      </p:sp>
    </p:spTree>
    <p:extLst>
      <p:ext uri="{BB962C8B-B14F-4D97-AF65-F5344CB8AC3E}">
        <p14:creationId xmlns:p14="http://schemas.microsoft.com/office/powerpoint/2010/main" val="3642602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dirty="0"/>
              <a:t>Click to edit Master title style</a:t>
            </a:r>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F475DD92-B6FC-4B4B-B495-F224EF892C90}" type="datetime1">
              <a:rPr lang="en-US"/>
              <a:pPr lvl="0"/>
              <a:t>9/23/2026</a:t>
            </a:fld>
            <a:endParaRPr lang="en-US"/>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3B7DB0A5-16BD-4741-8112-9A199A88D051}" type="slidenum">
              <a:t>‹#›</a:t>
            </a:fld>
            <a:endParaRPr lang="en-US"/>
          </a:p>
        </p:txBody>
      </p:sp>
    </p:spTree>
    <p:extLst>
      <p:ext uri="{BB962C8B-B14F-4D97-AF65-F5344CB8AC3E}">
        <p14:creationId xmlns:p14="http://schemas.microsoft.com/office/powerpoint/2010/main" val="3933339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panose="020B0004020202020204" pitchFamily="34" charset="0"/>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panose="020B0004020202020204" pitchFamily="34" charset="0"/>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panose="020B0004020202020204" pitchFamily="34" charset="0"/>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panose="020B0004020202020204" pitchFamily="34" charset="0"/>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panose="020B0004020202020204" pitchFamily="34" charset="0"/>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panose="020B00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3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4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4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4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44.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57.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5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chart" Target="../charts/chart42.xml"/></Relationships>
</file>

<file path=ppt/slides/_rels/slide59.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chart" Target="../charts/chart48.xml"/></Relationships>
</file>

<file path=ppt/slides/_rels/slide71.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74.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3E43-67B5-86BA-3585-93B9A3FF2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36272-33A3-5626-3617-DB055A13FA19}"/>
              </a:ext>
            </a:extLst>
          </p:cNvPr>
          <p:cNvSpPr>
            <a:spLocks noGrp="1"/>
          </p:cNvSpPr>
          <p:nvPr>
            <p:ph type="ctrTitle"/>
          </p:nvPr>
        </p:nvSpPr>
        <p:spPr>
          <a:xfrm>
            <a:off x="701040" y="1193800"/>
            <a:ext cx="10607040" cy="3176277"/>
          </a:xfrm>
          <a:solidFill>
            <a:srgbClr val="5C9E99">
              <a:alpha val="58824"/>
            </a:srgbClr>
          </a:solidFill>
          <a:ln>
            <a:noFill/>
          </a:ln>
        </p:spPr>
        <p:style>
          <a:lnRef idx="0">
            <a:scrgbClr r="0" g="0" b="0"/>
          </a:lnRef>
          <a:fillRef idx="0">
            <a:scrgbClr r="0" g="0" b="0"/>
          </a:fillRef>
          <a:effectRef idx="0">
            <a:scrgbClr r="0" g="0" b="0"/>
          </a:effectRef>
          <a:fontRef idx="minor">
            <a:schemeClr val="lt1"/>
          </a:fontRef>
        </p:style>
        <p:txBody>
          <a:bodyPr anchor="ctr">
            <a:normAutofit/>
          </a:bodyPr>
          <a:lstStyle/>
          <a:p>
            <a:pPr>
              <a:lnSpc>
                <a:spcPct val="90000"/>
              </a:lnSpc>
            </a:pP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Η γνώση των πολιτών</a:t>
            </a:r>
            <a:r>
              <a:rPr lang="en-US"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 </a:t>
            </a: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για τα</a:t>
            </a: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καρδιαγγειακά  νοσήματα</a:t>
            </a: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b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b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ΕΡΕΥΝΑ ΚΟΙΝΗΣ ΓΝΩΜΗΣ</a:t>
            </a:r>
            <a:endParaRPr lang="en-US"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endParaRPr>
          </a:p>
        </p:txBody>
      </p:sp>
      <p:sp>
        <p:nvSpPr>
          <p:cNvPr id="3" name="Subtitle 2">
            <a:extLst>
              <a:ext uri="{FF2B5EF4-FFF2-40B4-BE49-F238E27FC236}">
                <a16:creationId xmlns:a16="http://schemas.microsoft.com/office/drawing/2014/main" id="{EC6270F8-35A2-86E9-B5CA-3D6F03F12BD5}"/>
              </a:ext>
            </a:extLst>
          </p:cNvPr>
          <p:cNvSpPr>
            <a:spLocks noGrp="1"/>
          </p:cNvSpPr>
          <p:nvPr>
            <p:ph type="subTitle" idx="1"/>
          </p:nvPr>
        </p:nvSpPr>
        <p:spPr>
          <a:xfrm>
            <a:off x="701040" y="4507784"/>
            <a:ext cx="10607040" cy="378513"/>
          </a:xfrm>
          <a:solidFill>
            <a:srgbClr val="C86664">
              <a:alpha val="59000"/>
            </a:srgbClr>
          </a:solidFill>
          <a:ln>
            <a:noFill/>
          </a:ln>
        </p:spPr>
        <p:style>
          <a:lnRef idx="0">
            <a:scrgbClr r="0" g="0" b="0"/>
          </a:lnRef>
          <a:fillRef idx="0">
            <a:scrgbClr r="0" g="0" b="0"/>
          </a:fillRef>
          <a:effectRef idx="0">
            <a:scrgbClr r="0" g="0" b="0"/>
          </a:effectRef>
          <a:fontRef idx="minor">
            <a:schemeClr val="lt1"/>
          </a:fontRef>
        </p:style>
        <p:txBody>
          <a:bodyPr anchor="ctr">
            <a:normAutofit lnSpcReduction="10000"/>
          </a:bodyPr>
          <a:lstStyle/>
          <a:p>
            <a:r>
              <a:rPr lang="el-GR" sz="22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Σεπτέμβριος 2026</a:t>
            </a:r>
            <a:endParaRPr lang="en-US" sz="22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endParaRPr>
          </a:p>
        </p:txBody>
      </p:sp>
      <p:sp>
        <p:nvSpPr>
          <p:cNvPr id="4" name="AutoShape 2" descr="Περιοχές">
            <a:extLst>
              <a:ext uri="{FF2B5EF4-FFF2-40B4-BE49-F238E27FC236}">
                <a16:creationId xmlns:a16="http://schemas.microsoft.com/office/drawing/2014/main" id="{5F7100DB-8B4B-CA00-F8B3-A29436236D9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3" descr="C:\Users\s.tsiliyanni\Documents\MARC\COMPANY PROFILE\LOGO MARC\MARCr-01-01 MIKRO RED.png">
            <a:extLst>
              <a:ext uri="{FF2B5EF4-FFF2-40B4-BE49-F238E27FC236}">
                <a16:creationId xmlns:a16="http://schemas.microsoft.com/office/drawing/2014/main" id="{8C81DE15-BD44-7818-8EF7-99F5F79B66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7803" y="6149763"/>
            <a:ext cx="1693408" cy="4989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Ελληνική Καρδιολογική Εταιρεία">
            <a:extLst>
              <a:ext uri="{FF2B5EF4-FFF2-40B4-BE49-F238E27FC236}">
                <a16:creationId xmlns:a16="http://schemas.microsoft.com/office/drawing/2014/main" id="{9040C67F-5B51-CBAE-1139-92CD3115FF8F}"/>
              </a:ext>
            </a:extLst>
          </p:cNvPr>
          <p:cNvPicPr>
            <a:picLocks noChangeAspect="1"/>
          </p:cNvPicPr>
          <p:nvPr/>
        </p:nvPicPr>
        <p:blipFill>
          <a:blip r:embed="rId3"/>
          <a:stretch>
            <a:fillRect/>
          </a:stretch>
        </p:blipFill>
        <p:spPr>
          <a:xfrm>
            <a:off x="155575" y="5743809"/>
            <a:ext cx="4076700" cy="904875"/>
          </a:xfrm>
          <a:prstGeom prst="rect">
            <a:avLst/>
          </a:prstGeom>
        </p:spPr>
      </p:pic>
    </p:spTree>
    <p:extLst>
      <p:ext uri="{BB962C8B-B14F-4D97-AF65-F5344CB8AC3E}">
        <p14:creationId xmlns:p14="http://schemas.microsoft.com/office/powerpoint/2010/main" val="2196247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 Θέση αριθμού διαφάνειας"/>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p:cNvSpPr txBox="1">
            <a:spLocks noGrp="1"/>
          </p:cNvSpPr>
          <p:nvPr>
            <p:ph type="title"/>
          </p:nvPr>
        </p:nvSpPr>
        <p:spPr/>
        <p:txBody>
          <a:bodyPr>
            <a:normAutofit/>
          </a:bodyPr>
          <a:lstStyle/>
          <a:p>
            <a:pPr lvl="0"/>
            <a:r>
              <a:rPr lang="el-GR" sz="2800" dirty="0">
                <a:ea typeface="Microsoft JhengHei" pitchFamily="34"/>
              </a:rPr>
              <a:t>ΤΑΥΤΟΤΗΤΑ ΤΗΣ ΕΡΕΥΝΑΣ</a:t>
            </a:r>
            <a:endParaRPr lang="en-US" sz="2800" dirty="0">
              <a:ea typeface="Microsoft JhengHei" pitchFamily="34"/>
            </a:endParaRPr>
          </a:p>
        </p:txBody>
      </p:sp>
      <p:sp>
        <p:nvSpPr>
          <p:cNvPr id="4" name="TextBox 2"/>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p:cNvSpPr/>
          <p:nvPr/>
        </p:nvSpPr>
        <p:spPr>
          <a:xfrm>
            <a:off x="1037346" y="1239641"/>
            <a:ext cx="8964818" cy="38446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sz="1800" b="0" i="0" u="none" strike="noStrike" kern="0" cap="none" spc="0" baseline="0">
                <a:solidFill>
                  <a:srgbClr val="000000"/>
                </a:solidFill>
                <a:uFillTx/>
              </a:defRPr>
            </a:pP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Η έρευνα πραγματοποιήθηκε από την </a:t>
            </a:r>
            <a:r>
              <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MARC</a:t>
            </a: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A.E.</a:t>
            </a:r>
            <a:r>
              <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a:t>
            </a:r>
            <a:r>
              <a:rPr kumimoji="0" lang="el-GR"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rPr>
              <a:t>- Αριθμός Μητρώου Ε.Σ.Ρ.: 1 (ένα).</a:t>
            </a:r>
            <a:endParaRPr kumimoji="0" lang="en-US" sz="1400" b="0" i="0" u="none" strike="noStrike" kern="0" cap="none" spc="0" normalizeH="0" baseline="0" noProof="0" dirty="0">
              <a:ln>
                <a:noFill/>
              </a:ln>
              <a:solidFill>
                <a:srgbClr val="000000"/>
              </a:solidFill>
              <a:effectLst/>
              <a:uLnTx/>
              <a:uFillTx/>
              <a:latin typeface="Aptos" panose="020B0004020202020204" pitchFamily="34" charset="0"/>
              <a:ea typeface="Microsoft JhengHei" pitchFamily="34"/>
              <a:cs typeface="Microsoft Sans Serif" pitchFamily="34"/>
            </a:endParaRPr>
          </a:p>
        </p:txBody>
      </p:sp>
      <p:graphicFrame>
        <p:nvGraphicFramePr>
          <p:cNvPr id="9" name="Table 8">
            <a:extLst>
              <a:ext uri="{FF2B5EF4-FFF2-40B4-BE49-F238E27FC236}">
                <a16:creationId xmlns:a16="http://schemas.microsoft.com/office/drawing/2014/main" id="{192B74E5-76E5-4559-BCC5-7ADEB302E222}"/>
              </a:ext>
            </a:extLst>
          </p:cNvPr>
          <p:cNvGraphicFramePr>
            <a:graphicFrameLocks noGrp="1"/>
          </p:cNvGraphicFramePr>
          <p:nvPr>
            <p:extLst>
              <p:ext uri="{D42A27DB-BD31-4B8C-83A1-F6EECF244321}">
                <p14:modId xmlns:p14="http://schemas.microsoft.com/office/powerpoint/2010/main" val="3273535662"/>
              </p:ext>
            </p:extLst>
          </p:nvPr>
        </p:nvGraphicFramePr>
        <p:xfrm>
          <a:off x="1124670" y="1668856"/>
          <a:ext cx="10081121" cy="4879321"/>
        </p:xfrm>
        <a:graphic>
          <a:graphicData uri="http://schemas.openxmlformats.org/drawingml/2006/table">
            <a:tbl>
              <a:tblPr/>
              <a:tblGrid>
                <a:gridCol w="2692829">
                  <a:extLst>
                    <a:ext uri="{9D8B030D-6E8A-4147-A177-3AD203B41FA5}">
                      <a16:colId xmlns:a16="http://schemas.microsoft.com/office/drawing/2014/main" val="3630281328"/>
                    </a:ext>
                  </a:extLst>
                </a:gridCol>
                <a:gridCol w="7388292">
                  <a:extLst>
                    <a:ext uri="{9D8B030D-6E8A-4147-A177-3AD203B41FA5}">
                      <a16:colId xmlns:a16="http://schemas.microsoft.com/office/drawing/2014/main" val="2795996467"/>
                    </a:ext>
                  </a:extLst>
                </a:gridCol>
              </a:tblGrid>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ΕΝΤΟΛΕΑΣ</a:t>
                      </a:r>
                    </a:p>
                  </a:txBody>
                  <a:tcPr marL="7620" marR="7620" marT="7620" marB="0" anchor="ctr">
                    <a:lnL>
                      <a:noFill/>
                    </a:lnL>
                    <a:lnR>
                      <a:noFill/>
                    </a:lnR>
                    <a:lnT w="12700" cap="flat" cmpd="sng" algn="ctr">
                      <a:noFill/>
                      <a:prstDash val="solid"/>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Ελληνική Καρδιολογική Εταιρεία</a:t>
                      </a:r>
                    </a:p>
                  </a:txBody>
                  <a:tcPr marL="7620" marR="7620" marT="7620" marB="0" anchor="ctr">
                    <a:lnL>
                      <a:noFill/>
                    </a:lnL>
                    <a:lnR>
                      <a:noFill/>
                    </a:lnR>
                    <a:lnT w="12700" cap="flat" cmpd="sng" algn="ctr">
                      <a:noFill/>
                      <a:prstDash val="solid"/>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977858089"/>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ΕΞΕΤΑΖΟΜΕΝΟΣ ΠΛΗΘΥΣΜΟΣ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Άνδρες και γυναίκες</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18</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ετών και άνω.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2437072023"/>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ΜΕΓΕΘΟΣ ΔΕΙΓΜΑΤΟΣ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1.211</a:t>
                      </a:r>
                      <a:r>
                        <a:rPr lang="en-US"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άτομα αντιπροσωπευτικής επιλογής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3550058648"/>
                  </a:ext>
                </a:extLst>
              </a:tr>
              <a:tr h="439487">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ΧΡΟΝΙΚΟ ΔΙΑΣΤΗΜΑ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4-18 Σεπτεμβρίου 2026</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62252266"/>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ΠΕΡΙΟΧΗ ΔΙΕΞΑΓΩΓΗΣ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Πανελλαδική κάλυψη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1671198676"/>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ΜΕΘΟΔΟΣ ΔΕΙΓΜΑΤΟΛΗΨΙΑΣ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err="1">
                          <a:solidFill>
                            <a:srgbClr val="000000"/>
                          </a:solidFill>
                          <a:uFillTx/>
                          <a:latin typeface="Aptos" panose="020B0004020202020204" pitchFamily="34" charset="0"/>
                          <a:ea typeface="Microsoft JhengHei" pitchFamily="34"/>
                          <a:cs typeface="Microsoft Sans Serif" pitchFamily="34"/>
                        </a:rPr>
                        <a:t>Πολυσταδιακή</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τυχαία δειγματοληψία με χρήση </a:t>
                      </a:r>
                      <a:r>
                        <a:rPr lang="el-GR" sz="1400" b="0" i="0" u="none" strike="noStrike" kern="1200" cap="none" spc="0" baseline="0" dirty="0" err="1">
                          <a:solidFill>
                            <a:srgbClr val="000000"/>
                          </a:solidFill>
                          <a:uFillTx/>
                          <a:latin typeface="Aptos" panose="020B0004020202020204" pitchFamily="34" charset="0"/>
                          <a:ea typeface="Microsoft JhengHei" pitchFamily="34"/>
                          <a:cs typeface="Microsoft Sans Serif" pitchFamily="34"/>
                        </a:rPr>
                        <a:t>quota</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βάσει φύλου, ηλικίας και</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γεωγραφικής κατανομής.</a:t>
                      </a:r>
                      <a:endPar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endParaRP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1380034331"/>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ΜΕΘΟΔΟΣ ΣΥΛΛΟΓΗΣ ΣΤΟΙΧΕΙΩΝ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Τηλεφωνικές συνεντεύξεις βάσει ηλεκτρονικού ερωτηματολογίου και </a:t>
                      </a:r>
                      <a:r>
                        <a:rPr lang="el-GR" sz="1400" b="0" i="0" u="none" strike="noStrike" kern="1200" cap="none" spc="0" baseline="0" dirty="0" err="1">
                          <a:solidFill>
                            <a:srgbClr val="000000"/>
                          </a:solidFill>
                          <a:uFillTx/>
                          <a:latin typeface="Aptos" panose="020B0004020202020204" pitchFamily="34" charset="0"/>
                          <a:ea typeface="Microsoft JhengHei" panose="020B0604030504040204" pitchFamily="34" charset="-120"/>
                          <a:cs typeface="Microsoft Sans Serif" pitchFamily="34"/>
                        </a:rPr>
                        <a:t>αυτοσυμπληρούμενα</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 ερωτηματολόγια </a:t>
                      </a:r>
                      <a:r>
                        <a:rPr lang="en-US"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online </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(CATI &amp; </a:t>
                      </a:r>
                      <a:r>
                        <a:rPr lang="en-US"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CAWI)</a:t>
                      </a:r>
                      <a:r>
                        <a:rPr lang="el-GR" sz="1400" b="0" i="0" u="none" strike="noStrike" kern="1200" cap="none" spc="0" baseline="0" dirty="0">
                          <a:solidFill>
                            <a:srgbClr val="000000"/>
                          </a:solidFill>
                          <a:uFillTx/>
                          <a:latin typeface="Aptos" panose="020B0004020202020204" pitchFamily="34" charset="0"/>
                          <a:ea typeface="Microsoft JhengHei" panose="020B0604030504040204" pitchFamily="34" charset="-120"/>
                          <a:cs typeface="Microsoft Sans Serif" pitchFamily="34"/>
                        </a:rPr>
                        <a:t>.</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510445419"/>
                  </a:ext>
                </a:extLst>
              </a:tr>
              <a:tr h="439487">
                <a:tc>
                  <a:txBody>
                    <a:bodyPr/>
                    <a:lstStyle/>
                    <a:p>
                      <a:pPr algn="l" rtl="0" fontAlgn="ct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ΜΕΓΙΣΤΟ ΣΤΑΤΙΣΤΙΚΟ ΣΦΑΛΜΑ</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l-GR" sz="1400" b="0" i="0" u="sng" strike="noStrike" kern="1200" cap="none" spc="0" baseline="0" dirty="0">
                          <a:solidFill>
                            <a:schemeClr val="tx1"/>
                          </a:solidFill>
                          <a:uFillTx/>
                          <a:latin typeface="Aptos" panose="020B0004020202020204" pitchFamily="34" charset="0"/>
                          <a:ea typeface="Microsoft JhengHei" pitchFamily="34"/>
                          <a:cs typeface="Microsoft Sans Serif" pitchFamily="34"/>
                        </a:rPr>
                        <a:t>+</a:t>
                      </a:r>
                      <a:r>
                        <a:rPr lang="en-US"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2.8</a:t>
                      </a:r>
                      <a:r>
                        <a:rPr lang="el-GR" sz="1400" b="0" i="0" u="none" strike="noStrike" kern="1200" cap="none" spc="0" baseline="0" dirty="0">
                          <a:solidFill>
                            <a:schemeClr val="tx1"/>
                          </a:solidFill>
                          <a:uFillTx/>
                          <a:latin typeface="Aptos" panose="020B0004020202020204" pitchFamily="34" charset="0"/>
                          <a:ea typeface="Microsoft JhengHei" pitchFamily="34"/>
                          <a:cs typeface="Microsoft Sans Serif" pitchFamily="34"/>
                        </a:rPr>
                        <a:t>%</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443308230"/>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ΣΤΑΘΜΙΣΕΙΣ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Με βάση το φύλο</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&amp;</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την ηλικία</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23322479"/>
                  </a:ext>
                </a:extLst>
              </a:tr>
              <a:tr h="439487">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ΕΛΕΓΧΟΙ</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Έλεγχος πληρότητας</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 &amp; </a:t>
                      </a: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λογικής συνέπειας στο 100%, έλεγχος με συνακρόαση σε ποσοστό 20% των τηλεφωνικών συνεντεύξεων.</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3506757982"/>
                  </a:ext>
                </a:extLst>
              </a:tr>
              <a:tr h="454475">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Η </a:t>
                      </a:r>
                      <a:r>
                        <a:rPr lang="en-US"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MARC A.E. </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tc>
                  <a:txBody>
                    <a:bodyPr/>
                    <a:lstStyle/>
                    <a:p>
                      <a:pPr algn="l" rtl="0" fontAlgn="ctr"/>
                      <a:r>
                        <a:rPr lang="el-GR" sz="1400" b="0" i="0" u="none" strike="noStrike" kern="1200" cap="none" spc="0" baseline="0" dirty="0">
                          <a:solidFill>
                            <a:srgbClr val="000000"/>
                          </a:solidFill>
                          <a:uFillTx/>
                          <a:latin typeface="Aptos" panose="020B0004020202020204" pitchFamily="34" charset="0"/>
                          <a:ea typeface="Microsoft JhengHei" pitchFamily="34"/>
                          <a:cs typeface="Microsoft Sans Serif" pitchFamily="34"/>
                        </a:rPr>
                        <a:t>Είναι μέλος του ΣΕΔΕΑ, της ESOMAR και τηρεί τον κανονισμό του Π.Ε.Σ.Σ. και τους διεθνείς κώδικες δεοντολογίας για την διεξαγωγή και δημοσιοποίηση ερευνών κοινής γνώμης.</a:t>
                      </a:r>
                    </a:p>
                  </a:txBody>
                  <a:tcPr marL="7620" marR="7620" marT="7620" marB="0" anchor="ctr">
                    <a:lnL>
                      <a:noFill/>
                    </a:lnL>
                    <a:lnR>
                      <a:noFill/>
                    </a:lnR>
                    <a:lnT w="6350" cap="flat" cmpd="sng" algn="ctr">
                      <a:solidFill>
                        <a:srgbClr val="7F7F7F"/>
                      </a:solidFill>
                      <a:prstDash val="dot"/>
                      <a:round/>
                      <a:headEnd type="none" w="med" len="med"/>
                      <a:tailEnd type="none" w="med" len="med"/>
                    </a:lnT>
                    <a:lnB w="6350" cap="flat" cmpd="sng" algn="ctr">
                      <a:solidFill>
                        <a:srgbClr val="7F7F7F"/>
                      </a:solidFill>
                      <a:prstDash val="dot"/>
                      <a:round/>
                      <a:headEnd type="none" w="med" len="med"/>
                      <a:tailEnd type="none" w="med" len="med"/>
                    </a:lnB>
                  </a:tcPr>
                </a:tc>
                <a:extLst>
                  <a:ext uri="{0D108BD9-81ED-4DB2-BD59-A6C34878D82A}">
                    <a16:rowId xmlns:a16="http://schemas.microsoft.com/office/drawing/2014/main" val="453280351"/>
                  </a:ext>
                </a:extLst>
              </a:tr>
            </a:tbl>
          </a:graphicData>
        </a:graphic>
      </p:graphicFrame>
    </p:spTree>
    <p:extLst>
      <p:ext uri="{BB962C8B-B14F-4D97-AF65-F5344CB8AC3E}">
        <p14:creationId xmlns:p14="http://schemas.microsoft.com/office/powerpoint/2010/main" val="411687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B741-89A4-844F-C735-EC0E0183353A}"/>
            </a:ext>
          </a:extLst>
        </p:cNvPr>
        <p:cNvGrpSpPr/>
        <p:nvPr/>
      </p:nvGrpSpPr>
      <p:grpSpPr>
        <a:xfrm>
          <a:off x="0" y="0"/>
          <a:ext cx="0" cy="0"/>
          <a:chOff x="0" y="0"/>
          <a:chExt cx="0" cy="0"/>
        </a:xfrm>
      </p:grpSpPr>
      <p:sp>
        <p:nvSpPr>
          <p:cNvPr id="2" name="3 - Θέση αριθμού διαφάνειας">
            <a:extLst>
              <a:ext uri="{FF2B5EF4-FFF2-40B4-BE49-F238E27FC236}">
                <a16:creationId xmlns:a16="http://schemas.microsoft.com/office/drawing/2014/main" id="{52AC501B-A967-4375-CD6D-3AE5E3D203B1}"/>
              </a:ext>
            </a:extLst>
          </p:cNvPr>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DC050285-E335-1500-E58F-F55B8714B14E}"/>
              </a:ext>
            </a:extLst>
          </p:cNvPr>
          <p:cNvSpPr txBox="1">
            <a:spLocks noGrp="1"/>
          </p:cNvSpPr>
          <p:nvPr>
            <p:ph type="title"/>
          </p:nvPr>
        </p:nvSpPr>
        <p:spPr/>
        <p:txBody>
          <a:bodyPr>
            <a:normAutofit/>
          </a:bodyPr>
          <a:lstStyle/>
          <a:p>
            <a:pPr lvl="0"/>
            <a:r>
              <a:rPr lang="el-GR" sz="2800" dirty="0">
                <a:ea typeface="Microsoft JhengHei" pitchFamily="34"/>
              </a:rPr>
              <a:t>ΕΙΣΑΓΩΓΗ | 1</a:t>
            </a:r>
            <a:endParaRPr lang="en-US" sz="2800" dirty="0">
              <a:ea typeface="Microsoft JhengHei" pitchFamily="34"/>
            </a:endParaRPr>
          </a:p>
        </p:txBody>
      </p:sp>
      <p:sp>
        <p:nvSpPr>
          <p:cNvPr id="4" name="TextBox 2">
            <a:extLst>
              <a:ext uri="{FF2B5EF4-FFF2-40B4-BE49-F238E27FC236}">
                <a16:creationId xmlns:a16="http://schemas.microsoft.com/office/drawing/2014/main" id="{E8444D25-2574-BA0F-84C0-0BD2D3A65F5E}"/>
              </a:ext>
            </a:extLst>
          </p:cNvPr>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a:extLst>
              <a:ext uri="{FF2B5EF4-FFF2-40B4-BE49-F238E27FC236}">
                <a16:creationId xmlns:a16="http://schemas.microsoft.com/office/drawing/2014/main" id="{91D3AE47-D9C3-0BF1-40FA-2B4A3A1A109D}"/>
              </a:ext>
            </a:extLst>
          </p:cNvPr>
          <p:cNvSpPr/>
          <p:nvPr/>
        </p:nvSpPr>
        <p:spPr>
          <a:xfrm>
            <a:off x="1346204" y="1273508"/>
            <a:ext cx="9719730" cy="5144998"/>
          </a:xfrm>
          <a:prstGeom prst="rect">
            <a:avLst/>
          </a:prstGeom>
        </p:spPr>
        <p:txBody>
          <a:bodyPr wrap="square">
            <a:spAutoFit/>
          </a:bodyPr>
          <a:lstStyle/>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Η έρευνα διεξήχθη για λογαριασμό της Ελληνικής Καρδιολογικής Εταιρείας από την MARC A.E. σε αντιπροσωπευτικό πανελλαδικό δείγμα 1.211 ατόμων 18 ετών και άνω,  τον Σεπτέμβριο του 2026.  Στόχος της έρευνας ήταν η συλλογή πληροφοριών αναφορικά με την γνώση, τις στάσεις και συμπεριφορές  των πολιτών σχετικά με τα καρδιαγγειακά νοσήματα.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algn="just">
              <a:spcAft>
                <a:spcPts val="800"/>
              </a:spcAft>
              <a:buNone/>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Στα αντικείμενα της προτεινόμενης έρευνας περιλαμβάνονται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Αντίληψη</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κινδύνου</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Γνώση</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παρα</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γόντων</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 </a:t>
            </a: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κινδύνου</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Αν</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αγνώριση συμπτωμάτων</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n-US" sz="1500" kern="100" dirty="0" err="1">
                <a:effectLst/>
                <a:latin typeface="Aptos" panose="020B0004020202020204" pitchFamily="34" charset="0"/>
                <a:ea typeface="Microsoft JhengHei" panose="020B0604030504040204" pitchFamily="34" charset="-120"/>
                <a:cs typeface="Arial" panose="020B0604020202020204" pitchFamily="34" charset="0"/>
              </a:rPr>
              <a:t>Προσω</a:t>
            </a:r>
            <a:r>
              <a:rPr lang="en-US" sz="1500" kern="100" dirty="0">
                <a:effectLst/>
                <a:latin typeface="Aptos" panose="020B0004020202020204" pitchFamily="34" charset="0"/>
                <a:ea typeface="Microsoft JhengHei" panose="020B0604030504040204" pitchFamily="34" charset="-120"/>
                <a:cs typeface="Arial" panose="020B0604020202020204" pitchFamily="34" charset="0"/>
              </a:rPr>
              <a:t>πική επίγνωση και συμπεριφορά</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Πρόληψη/ΠΡΟΛΑΜΒΑΝΩ </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Εμπιστοσύνη σε πηγές ενημέρωσης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Αιφνίδιος καρδιακός θάνατος και ΚΑΡΠΑ</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err="1">
                <a:effectLst/>
                <a:latin typeface="Aptos" panose="020B0004020202020204" pitchFamily="34" charset="0"/>
                <a:ea typeface="Microsoft JhengHei" panose="020B0604030504040204" pitchFamily="34" charset="-120"/>
                <a:cs typeface="Arial" panose="020B0604020202020204" pitchFamily="34" charset="0"/>
              </a:rPr>
              <a:t>Καρδιο</a:t>
            </a: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a:t>
            </a:r>
            <a:r>
              <a:rPr lang="el-GR" sz="1500" kern="100" dirty="0" err="1">
                <a:effectLst/>
                <a:latin typeface="Aptos" panose="020B0004020202020204" pitchFamily="34" charset="0"/>
                <a:ea typeface="Microsoft JhengHei" panose="020B0604030504040204" pitchFamily="34" charset="-120"/>
                <a:cs typeface="Arial" panose="020B0604020202020204" pitchFamily="34" charset="0"/>
              </a:rPr>
              <a:t>νεφρο</a:t>
            </a: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-μεταβολικό σύνδρομο</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marL="285750" lvl="0" indent="-285750" algn="just">
              <a:spcAft>
                <a:spcPts val="800"/>
              </a:spcAft>
              <a:buFont typeface="Wingdings" panose="05000000000000000000" pitchFamily="2" charset="2"/>
              <a:buChar char="§"/>
            </a:pPr>
            <a:r>
              <a:rPr lang="el-GR" sz="1500" kern="100" dirty="0">
                <a:effectLst/>
                <a:latin typeface="Aptos" panose="020B0004020202020204" pitchFamily="34" charset="0"/>
                <a:ea typeface="Microsoft JhengHei" panose="020B0604030504040204" pitchFamily="34" charset="-120"/>
                <a:cs typeface="Arial" panose="020B0604020202020204" pitchFamily="34" charset="0"/>
              </a:rPr>
              <a:t>Πρόληψη στην εκπαίδευση και μέτρα πολιτικής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a:p>
            <a:pPr algn="just">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Για τη συλλογή των πληροφοριών επιλέχθηκε η μέθοδος των τηλεφωνικών και </a:t>
            </a:r>
            <a:r>
              <a:rPr lang="el-GR" sz="1500" kern="100" dirty="0" err="1">
                <a:effectLst/>
                <a:latin typeface="Aptos" panose="020B0004020202020204" pitchFamily="34" charset="0"/>
                <a:ea typeface="Calibri" panose="020F0502020204030204" pitchFamily="34" charset="0"/>
                <a:cs typeface="Arial" panose="020B0604020202020204" pitchFamily="34" charset="0"/>
              </a:rPr>
              <a:t>online</a:t>
            </a:r>
            <a:r>
              <a:rPr lang="el-GR" sz="1500" kern="100" dirty="0">
                <a:effectLst/>
                <a:latin typeface="Aptos" panose="020B0004020202020204" pitchFamily="34" charset="0"/>
                <a:ea typeface="Calibri" panose="020F0502020204030204" pitchFamily="34" charset="0"/>
                <a:cs typeface="Arial" panose="020B0604020202020204" pitchFamily="34" charset="0"/>
              </a:rPr>
              <a:t> συνεντεύξεων σε πιστοποιημένο </a:t>
            </a:r>
            <a:r>
              <a:rPr lang="en-US" sz="1500" kern="100" dirty="0">
                <a:effectLst/>
                <a:latin typeface="Aptos" panose="020B0004020202020204" pitchFamily="34" charset="0"/>
                <a:ea typeface="Calibri" panose="020F0502020204030204" pitchFamily="34" charset="0"/>
                <a:cs typeface="Arial" panose="020B0604020202020204" pitchFamily="34" charset="0"/>
              </a:rPr>
              <a:t>panel</a:t>
            </a:r>
            <a:r>
              <a:rPr lang="el-GR" sz="1500" kern="100" dirty="0">
                <a:effectLst/>
                <a:latin typeface="Aptos" panose="020B0004020202020204" pitchFamily="34" charset="0"/>
                <a:ea typeface="Calibri" panose="020F0502020204030204" pitchFamily="34" charset="0"/>
                <a:cs typeface="Arial" panose="020B0604020202020204" pitchFamily="34" charset="0"/>
              </a:rPr>
              <a:t>,  βάσει </a:t>
            </a:r>
            <a:r>
              <a:rPr lang="el-GR" sz="1500" kern="100" dirty="0" err="1">
                <a:effectLst/>
                <a:latin typeface="Aptos" panose="020B0004020202020204" pitchFamily="34" charset="0"/>
                <a:ea typeface="Calibri" panose="020F0502020204030204" pitchFamily="34" charset="0"/>
                <a:cs typeface="Arial" panose="020B0604020202020204" pitchFamily="34" charset="0"/>
              </a:rPr>
              <a:t>ημιδομημένου</a:t>
            </a:r>
            <a:r>
              <a:rPr lang="el-GR" sz="1500" kern="100" dirty="0">
                <a:effectLst/>
                <a:latin typeface="Aptos" panose="020B0004020202020204" pitchFamily="34" charset="0"/>
                <a:ea typeface="Calibri" panose="020F0502020204030204" pitchFamily="34" charset="0"/>
                <a:cs typeface="Arial" panose="020B0604020202020204" pitchFamily="34" charset="0"/>
              </a:rPr>
              <a:t> ερωτηματολογίου με κλειστές και ανοιχτές ερωτήσεις ώστε να διερευνηθούν σε βάθος οι ποιοτικές ερωτήσεις που αφορούν κίνητρα, αιτιολογήσεις και αναπαραστάσεις εικόνας.</a:t>
            </a:r>
            <a:endParaRPr lang="en-US" sz="1500" kern="1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0252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F694-1C21-91B3-21A4-EFDB2DD09DEB}"/>
            </a:ext>
          </a:extLst>
        </p:cNvPr>
        <p:cNvGrpSpPr/>
        <p:nvPr/>
      </p:nvGrpSpPr>
      <p:grpSpPr>
        <a:xfrm>
          <a:off x="0" y="0"/>
          <a:ext cx="0" cy="0"/>
          <a:chOff x="0" y="0"/>
          <a:chExt cx="0" cy="0"/>
        </a:xfrm>
      </p:grpSpPr>
      <p:sp>
        <p:nvSpPr>
          <p:cNvPr id="2" name="3 - Θέση αριθμού διαφάνειας">
            <a:extLst>
              <a:ext uri="{FF2B5EF4-FFF2-40B4-BE49-F238E27FC236}">
                <a16:creationId xmlns:a16="http://schemas.microsoft.com/office/drawing/2014/main" id="{574610FF-CB78-D40A-843E-A8100E576414}"/>
              </a:ext>
            </a:extLst>
          </p:cNvPr>
          <p:cNvSpPr txBox="1"/>
          <p:nvPr/>
        </p:nvSpPr>
        <p:spPr>
          <a:xfrm>
            <a:off x="11353803" y="55412"/>
            <a:ext cx="822036" cy="807570"/>
          </a:xfrm>
          <a:prstGeom prst="rect">
            <a:avLst/>
          </a:prstGeom>
          <a:solidFill>
            <a:srgbClr val="5C9E99"/>
          </a:solidFill>
          <a:ln>
            <a:noFill/>
          </a:ln>
        </p:spPr>
        <p:txBody>
          <a:bodyPr vert="horz" wrap="square" lIns="91440" tIns="45720" rIns="91440" bIns="45720" anchor="ctr" anchorCtr="1" compatLnSpc="1">
            <a:noAutofit/>
          </a:bodyPr>
          <a:lstStyle>
            <a:defPPr>
              <a:defRPr lang="en-US"/>
            </a:defPPr>
            <a:lvl1pPr marR="0" lvl="0" indent="0" algn="ctr" fontAlgn="auto">
              <a:lnSpc>
                <a:spcPct val="100000"/>
              </a:lnSpc>
              <a:spcBef>
                <a:spcPts val="0"/>
              </a:spcBef>
              <a:spcAft>
                <a:spcPts val="0"/>
              </a:spcAft>
              <a:buNone/>
              <a:tabLst/>
              <a:defRPr lang="en-US" sz="1200" b="0" i="0" u="none" strike="noStrike" cap="none" spc="0" baseline="0">
                <a:solidFill>
                  <a:srgbClr val="DCE6F2"/>
                </a:solidFill>
                <a:uFillTx/>
                <a:latin typeface="Calibri"/>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9676C8C-8A53-411C-B374-DF7FC38B3C65}" type="slidenum">
              <a:rPr kumimoji="0" 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6BE31C8F-6A0B-EB90-C45E-3A0314C265AA}"/>
              </a:ext>
            </a:extLst>
          </p:cNvPr>
          <p:cNvSpPr txBox="1">
            <a:spLocks noGrp="1"/>
          </p:cNvSpPr>
          <p:nvPr>
            <p:ph type="title"/>
          </p:nvPr>
        </p:nvSpPr>
        <p:spPr/>
        <p:txBody>
          <a:bodyPr>
            <a:normAutofit/>
          </a:bodyPr>
          <a:lstStyle/>
          <a:p>
            <a:pPr lvl="0"/>
            <a:r>
              <a:rPr lang="el-GR" sz="2800" dirty="0">
                <a:ea typeface="Microsoft JhengHei" pitchFamily="34"/>
              </a:rPr>
              <a:t>ΕΙΣΑΓΩΓΗ | 2</a:t>
            </a:r>
            <a:endParaRPr lang="en-US" sz="2800" dirty="0">
              <a:ea typeface="Microsoft JhengHei" pitchFamily="34"/>
            </a:endParaRPr>
          </a:p>
        </p:txBody>
      </p:sp>
      <p:sp>
        <p:nvSpPr>
          <p:cNvPr id="4" name="TextBox 2">
            <a:extLst>
              <a:ext uri="{FF2B5EF4-FFF2-40B4-BE49-F238E27FC236}">
                <a16:creationId xmlns:a16="http://schemas.microsoft.com/office/drawing/2014/main" id="{133BA4C5-36E5-377D-414E-147153F6A365}"/>
              </a:ext>
            </a:extLst>
          </p:cNvPr>
          <p:cNvSpPr txBox="1"/>
          <p:nvPr/>
        </p:nvSpPr>
        <p:spPr>
          <a:xfrm>
            <a:off x="2495553" y="1844673"/>
            <a:ext cx="4608511" cy="369883"/>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l-GR" sz="1800" b="0" i="0" u="none" strike="noStrike" kern="1200" cap="none" spc="0" normalizeH="0" baseline="0" noProof="0">
              <a:ln>
                <a:noFill/>
              </a:ln>
              <a:solidFill>
                <a:srgbClr val="000000"/>
              </a:solidFill>
              <a:effectLst/>
              <a:uLnTx/>
              <a:uFillTx/>
              <a:latin typeface="Arial"/>
              <a:ea typeface="+mn-ea"/>
              <a:cs typeface="Arial"/>
            </a:endParaRPr>
          </a:p>
        </p:txBody>
      </p:sp>
      <p:sp>
        <p:nvSpPr>
          <p:cNvPr id="8" name="Rectangle 7">
            <a:extLst>
              <a:ext uri="{FF2B5EF4-FFF2-40B4-BE49-F238E27FC236}">
                <a16:creationId xmlns:a16="http://schemas.microsoft.com/office/drawing/2014/main" id="{813C865D-CEAE-8E9D-6A8F-511283E27F98}"/>
              </a:ext>
            </a:extLst>
          </p:cNvPr>
          <p:cNvSpPr/>
          <p:nvPr/>
        </p:nvSpPr>
        <p:spPr>
          <a:xfrm>
            <a:off x="1388533" y="1688374"/>
            <a:ext cx="9859049" cy="3170099"/>
          </a:xfrm>
          <a:prstGeom prst="rect">
            <a:avLst/>
          </a:prstGeom>
        </p:spPr>
        <p:txBody>
          <a:bodyPr wrap="square">
            <a:spAutoFit/>
          </a:bodyPr>
          <a:lstStyle/>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Η  επιστημονικά τυχαία δειγματοληψία με χρήση αντιπροσωπευτικών ποσοστώσεων και η εξομάλυνση των όποιων μικρών αποκλίσεων  των δημογραφικών χαρακτηριστικών, εξασφαλίζουν την μέγιστη αξιοπιστία και επιτρέπουν την προβολή  των ευρημάτων στον πληθυσμό αναφοράς.</a:t>
            </a:r>
          </a:p>
          <a:p>
            <a:pPr>
              <a:spcAft>
                <a:spcPts val="800"/>
              </a:spcAft>
              <a:buNone/>
            </a:pPr>
            <a:r>
              <a:rPr lang="el-GR" sz="1500" kern="100" dirty="0">
                <a:effectLst/>
                <a:latin typeface="Aptos" panose="020B0004020202020204" pitchFamily="34" charset="0"/>
                <a:ea typeface="Calibri" panose="020F0502020204030204" pitchFamily="34" charset="0"/>
                <a:cs typeface="Arial" panose="020B0604020202020204" pitchFamily="34" charset="0"/>
              </a:rPr>
              <a:t>Στην παρούσα έκθεση, εκτός από τις απαντήσεις του συνόλου του εξεταζόμενου πληθυσμού που παρουσιάζονται σε διαγράμματα, περιλαμβάνονται και αναλυτικοί πίνακες με τις απαντήσεις των βασικών υποομάδων του δείγματος που αφορούν τα δημογραφικά χαρακτηριστικά  του συμμετέχοντος (φύλο, ηλικία, εκπαιδευτικό επίπεδο, </a:t>
            </a:r>
            <a:r>
              <a:rPr lang="el-GR" sz="1500" kern="100" dirty="0" err="1">
                <a:effectLst/>
                <a:latin typeface="Aptos" panose="020B0004020202020204" pitchFamily="34" charset="0"/>
                <a:ea typeface="Calibri" panose="020F0502020204030204" pitchFamily="34" charset="0"/>
                <a:cs typeface="Arial" panose="020B0604020202020204" pitchFamily="34" charset="0"/>
              </a:rPr>
              <a:t>αστικότητα</a:t>
            </a:r>
            <a:r>
              <a:rPr lang="el-GR" sz="1500" kern="100" dirty="0">
                <a:effectLst/>
                <a:latin typeface="Aptos" panose="020B0004020202020204" pitchFamily="34" charset="0"/>
                <a:ea typeface="Calibri" panose="020F0502020204030204" pitchFamily="34" charset="0"/>
                <a:cs typeface="Arial" panose="020B0604020202020204" pitchFamily="34" charset="0"/>
              </a:rPr>
              <a:t>, περιοχή κατοικίας).  </a:t>
            </a:r>
          </a:p>
          <a:p>
            <a:pPr>
              <a:spcAft>
                <a:spcPts val="800"/>
              </a:spcAft>
              <a:buNone/>
            </a:pPr>
            <a:endParaRPr lang="el-GR" sz="1500" kern="100" dirty="0">
              <a:effectLst/>
              <a:latin typeface="Aptos" panose="020B0004020202020204" pitchFamily="34" charset="0"/>
              <a:ea typeface="Calibri" panose="020F0502020204030204" pitchFamily="34" charset="0"/>
              <a:cs typeface="Arial" panose="020B0604020202020204" pitchFamily="34" charset="0"/>
            </a:endParaRPr>
          </a:p>
          <a:p>
            <a:pPr>
              <a:spcAft>
                <a:spcPts val="800"/>
              </a:spcAft>
              <a:buNone/>
            </a:pPr>
            <a:r>
              <a:rPr lang="el-GR" sz="1500" b="1" kern="100" dirty="0">
                <a:effectLst/>
                <a:latin typeface="Aptos" panose="020B0004020202020204" pitchFamily="34" charset="0"/>
                <a:ea typeface="Calibri" panose="020F0502020204030204" pitchFamily="34" charset="0"/>
                <a:cs typeface="Arial" panose="020B0604020202020204" pitchFamily="34" charset="0"/>
              </a:rPr>
              <a:t>Στην έρευνα σκιαγραφείται μια κοινωνία που αναγνωρίζει τη σοβαρότητα του καρδιαγγειακού κινδύνου, χωρίς όμως η αναγνώριση αυτή να μεταφράζεται πάντα σε πλήρη γνώση, προσωπική επίγνωση, συνήθειες πρόληψης ή επιχειρησιακή ετοιμότητα. Μια κοινωνία που έχει ανάγκη από περισσότερη υπεύθυνη πληροφόρηση, δράσεις και πολιτικές ώστε να αισθάνεται θωρακισμένη απέναντι στους κινδύνους των καρδιαγγειακών νοσημάτων.</a:t>
            </a:r>
          </a:p>
        </p:txBody>
      </p:sp>
    </p:spTree>
    <p:extLst>
      <p:ext uri="{BB962C8B-B14F-4D97-AF65-F5344CB8AC3E}">
        <p14:creationId xmlns:p14="http://schemas.microsoft.com/office/powerpoint/2010/main" val="138459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3EF223-6266-B2F4-20BA-681AB1FCB595}"/>
              </a:ext>
            </a:extLst>
          </p:cNvPr>
          <p:cNvSpPr txBox="1">
            <a:spLocks/>
          </p:cNvSpPr>
          <p:nvPr/>
        </p:nvSpPr>
        <p:spPr>
          <a:xfrm>
            <a:off x="701040" y="1880845"/>
            <a:ext cx="10607040" cy="1828831"/>
          </a:xfrm>
          <a:prstGeom prst="rect">
            <a:avLst/>
          </a:prstGeom>
          <a:solidFill>
            <a:srgbClr val="5C9E99">
              <a:alpha val="59000"/>
            </a:srgb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ΑΝΤΙΛΗΨΗ ΚΙΝΔΥΝΟΥ</a:t>
            </a:r>
          </a:p>
        </p:txBody>
      </p:sp>
    </p:spTree>
    <p:extLst>
      <p:ext uri="{BB962C8B-B14F-4D97-AF65-F5344CB8AC3E}">
        <p14:creationId xmlns:p14="http://schemas.microsoft.com/office/powerpoint/2010/main" val="167347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270F-BAA0-4492-25C8-C5AAAF6BD1C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9E1FF47-C0E0-4A7B-F9A2-7FAFADB27AB7}"/>
              </a:ext>
            </a:extLst>
          </p:cNvPr>
          <p:cNvSpPr>
            <a:spLocks noGrp="1"/>
          </p:cNvSpPr>
          <p:nvPr>
            <p:ph type="sldNum" sz="quarter" idx="8"/>
          </p:nvPr>
        </p:nvSpPr>
        <p:spPr/>
        <p:txBody>
          <a:bodyPr/>
          <a:lstStyle/>
          <a:p>
            <a:pPr algn="ctr">
              <a:defRPr/>
            </a:pPr>
            <a:fld id="{20F338DA-BC85-4453-8B11-3974063323BF}" type="slidenum">
              <a:rPr lang="el-GR" altLang="en-US"/>
              <a:pPr algn="ctr">
                <a:defRPr/>
              </a:pPr>
              <a:t>6</a:t>
            </a:fld>
            <a:endParaRPr lang="el-GR" altLang="en-US" dirty="0"/>
          </a:p>
        </p:txBody>
      </p:sp>
      <p:sp>
        <p:nvSpPr>
          <p:cNvPr id="4120" name="Rectangle 8">
            <a:extLst>
              <a:ext uri="{FF2B5EF4-FFF2-40B4-BE49-F238E27FC236}">
                <a16:creationId xmlns:a16="http://schemas.microsoft.com/office/drawing/2014/main" id="{160076C7-3F30-6DE3-6AB1-EFC12126E5F5}"/>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θεωρείτε ότι είναι η σημαντικότερη αιτία θανάτου στην Ελλάδα;</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A29009CA-A4FA-516A-8D3F-F4B04448936A}"/>
              </a:ext>
            </a:extLst>
          </p:cNvPr>
          <p:cNvGraphicFramePr/>
          <p:nvPr>
            <p:extLst>
              <p:ext uri="{D42A27DB-BD31-4B8C-83A1-F6EECF244321}">
                <p14:modId xmlns:p14="http://schemas.microsoft.com/office/powerpoint/2010/main" val="3032543755"/>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18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312AE-F8C7-44B9-7B99-9D534C6B4DD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D8DFCDE-E3DD-2B3A-F71F-70B9F38D6DA4}"/>
              </a:ext>
            </a:extLst>
          </p:cNvPr>
          <p:cNvSpPr>
            <a:spLocks noGrp="1"/>
          </p:cNvSpPr>
          <p:nvPr>
            <p:ph type="sldNum" sz="quarter" idx="8"/>
          </p:nvPr>
        </p:nvSpPr>
        <p:spPr/>
        <p:txBody>
          <a:bodyPr/>
          <a:lstStyle/>
          <a:p>
            <a:pPr algn="ctr">
              <a:defRPr/>
            </a:pPr>
            <a:fld id="{20F338DA-BC85-4453-8B11-3974063323BF}" type="slidenum">
              <a:rPr lang="el-GR" altLang="en-US"/>
              <a:pPr algn="ctr">
                <a:defRPr/>
              </a:pPr>
              <a:t>7</a:t>
            </a:fld>
            <a:endParaRPr lang="el-GR" altLang="en-US" dirty="0"/>
          </a:p>
        </p:txBody>
      </p:sp>
      <p:sp>
        <p:nvSpPr>
          <p:cNvPr id="4120" name="Rectangle 8">
            <a:extLst>
              <a:ext uri="{FF2B5EF4-FFF2-40B4-BE49-F238E27FC236}">
                <a16:creationId xmlns:a16="http://schemas.microsoft.com/office/drawing/2014/main" id="{29DA81DB-25C7-E063-C89B-F364922DF579}"/>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θεωρείτε ότι είναι η σημαντικότερη αιτία θανάτου στην Ελλάδα;</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2E18CA1F-1167-2AD9-8E42-23B7CD1F5037}"/>
              </a:ext>
            </a:extLst>
          </p:cNvPr>
          <p:cNvGraphicFramePr>
            <a:graphicFrameLocks noGrp="1"/>
          </p:cNvGraphicFramePr>
          <p:nvPr>
            <p:extLst>
              <p:ext uri="{D42A27DB-BD31-4B8C-83A1-F6EECF244321}">
                <p14:modId xmlns:p14="http://schemas.microsoft.com/office/powerpoint/2010/main" val="637968768"/>
              </p:ext>
            </p:extLst>
          </p:nvPr>
        </p:nvGraphicFramePr>
        <p:xfrm>
          <a:off x="1906697" y="1115368"/>
          <a:ext cx="8378606" cy="240315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ρκίνος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38.5</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46.1</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Τροχαία  δυστυχήματα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35.6</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17.7</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Καρδιαγγειακά νοσήματα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Άλλη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10" name="Table 9">
            <a:extLst>
              <a:ext uri="{FF2B5EF4-FFF2-40B4-BE49-F238E27FC236}">
                <a16:creationId xmlns:a16="http://schemas.microsoft.com/office/drawing/2014/main" id="{3DF7B944-BE4A-59E4-FDFC-0ED7CFA778FA}"/>
              </a:ext>
            </a:extLst>
          </p:cNvPr>
          <p:cNvGraphicFramePr>
            <a:graphicFrameLocks noGrp="1"/>
          </p:cNvGraphicFramePr>
          <p:nvPr>
            <p:extLst>
              <p:ext uri="{D42A27DB-BD31-4B8C-83A1-F6EECF244321}">
                <p14:modId xmlns:p14="http://schemas.microsoft.com/office/powerpoint/2010/main" val="2542088749"/>
              </p:ext>
            </p:extLst>
          </p:nvPr>
        </p:nvGraphicFramePr>
        <p:xfrm>
          <a:off x="1127760" y="3801388"/>
          <a:ext cx="9936480" cy="252421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ρκίνος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35.1</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Τροχαία  δυστυχήματα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Καρδιαγγειακά νοσήματα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34.9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Άλλη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61998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92B0D-A70F-B3B5-5FF3-F9320FAD6E9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DF6F039-61DD-7DEF-970F-609E5C2532AC}"/>
              </a:ext>
            </a:extLst>
          </p:cNvPr>
          <p:cNvSpPr>
            <a:spLocks noGrp="1"/>
          </p:cNvSpPr>
          <p:nvPr>
            <p:ph type="sldNum" sz="quarter" idx="8"/>
          </p:nvPr>
        </p:nvSpPr>
        <p:spPr/>
        <p:txBody>
          <a:bodyPr/>
          <a:lstStyle/>
          <a:p>
            <a:pPr algn="ctr">
              <a:defRPr/>
            </a:pPr>
            <a:fld id="{20F338DA-BC85-4453-8B11-3974063323BF}" type="slidenum">
              <a:rPr lang="el-GR" altLang="en-US"/>
              <a:pPr algn="ctr">
                <a:defRPr/>
              </a:pPr>
              <a:t>8</a:t>
            </a:fld>
            <a:endParaRPr lang="el-GR" altLang="en-US" dirty="0"/>
          </a:p>
        </p:txBody>
      </p:sp>
      <p:sp>
        <p:nvSpPr>
          <p:cNvPr id="4120" name="Rectangle 8">
            <a:extLst>
              <a:ext uri="{FF2B5EF4-FFF2-40B4-BE49-F238E27FC236}">
                <a16:creationId xmlns:a16="http://schemas.microsoft.com/office/drawing/2014/main" id="{F2AF0451-1B71-C2F1-98DF-B3F2A83D387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σοβαρό πρόβλημα δημόσιας υγείας θεωρείτε ότι είναι σήμερα τα καρδιαγγειακά νοσήματα στην Ελλάδα;</a:t>
            </a:r>
          </a:p>
        </p:txBody>
      </p:sp>
      <p:graphicFrame>
        <p:nvGraphicFramePr>
          <p:cNvPr id="4" name="Γράφημα 5">
            <a:extLst>
              <a:ext uri="{FF2B5EF4-FFF2-40B4-BE49-F238E27FC236}">
                <a16:creationId xmlns:a16="http://schemas.microsoft.com/office/drawing/2014/main" id="{3B699A24-7F0D-958C-6428-EAD4E6EB31E3}"/>
              </a:ext>
            </a:extLst>
          </p:cNvPr>
          <p:cNvGraphicFramePr/>
          <p:nvPr>
            <p:extLst>
              <p:ext uri="{D42A27DB-BD31-4B8C-83A1-F6EECF244321}">
                <p14:modId xmlns:p14="http://schemas.microsoft.com/office/powerpoint/2010/main" val="1676578635"/>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Γράφημα 8">
            <a:extLst>
              <a:ext uri="{FF2B5EF4-FFF2-40B4-BE49-F238E27FC236}">
                <a16:creationId xmlns:a16="http://schemas.microsoft.com/office/drawing/2014/main" id="{F5CC1A9D-024C-5384-D91F-362296104B69}"/>
              </a:ext>
            </a:extLst>
          </p:cNvPr>
          <p:cNvGraphicFramePr/>
          <p:nvPr>
            <p:extLst>
              <p:ext uri="{D42A27DB-BD31-4B8C-83A1-F6EECF244321}">
                <p14:modId xmlns:p14="http://schemas.microsoft.com/office/powerpoint/2010/main" val="2164373232"/>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AB54522B-1A63-88D2-200A-B9CCF8DD1D94}"/>
              </a:ext>
            </a:extLst>
          </p:cNvPr>
          <p:cNvSpPr/>
          <p:nvPr/>
        </p:nvSpPr>
        <p:spPr>
          <a:xfrm>
            <a:off x="5008880" y="4238208"/>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0C4D46AB-A08D-408F-E194-44364DD23032}"/>
              </a:ext>
            </a:extLst>
          </p:cNvPr>
          <p:cNvSpPr txBox="1"/>
          <p:nvPr/>
        </p:nvSpPr>
        <p:spPr>
          <a:xfrm>
            <a:off x="2611120" y="2021840"/>
            <a:ext cx="772160" cy="307777"/>
          </a:xfrm>
          <a:prstGeom prst="rect">
            <a:avLst/>
          </a:prstGeom>
          <a:noFill/>
        </p:spPr>
        <p:txBody>
          <a:bodyPr wrap="square" rtlCol="0">
            <a:spAutoFit/>
          </a:bodyPr>
          <a:lstStyle/>
          <a:p>
            <a:r>
              <a:rPr lang="en-US" sz="1400" dirty="0">
                <a:latin typeface="Aptos" panose="020B0004020202020204" pitchFamily="34" charset="0"/>
              </a:rPr>
              <a:t>3.4</a:t>
            </a:r>
          </a:p>
        </p:txBody>
      </p:sp>
      <p:sp>
        <p:nvSpPr>
          <p:cNvPr id="13" name="Right Brace 12">
            <a:extLst>
              <a:ext uri="{FF2B5EF4-FFF2-40B4-BE49-F238E27FC236}">
                <a16:creationId xmlns:a16="http://schemas.microsoft.com/office/drawing/2014/main" id="{EB696453-D770-3D5E-A22A-3E08C7E2D8C2}"/>
              </a:ext>
            </a:extLst>
          </p:cNvPr>
          <p:cNvSpPr/>
          <p:nvPr/>
        </p:nvSpPr>
        <p:spPr>
          <a:xfrm>
            <a:off x="2271820" y="1809968"/>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07819E35-91ED-421C-061E-4863979EAFDC}"/>
              </a:ext>
            </a:extLst>
          </p:cNvPr>
          <p:cNvSpPr txBox="1"/>
          <p:nvPr/>
        </p:nvSpPr>
        <p:spPr>
          <a:xfrm>
            <a:off x="5323840" y="4450080"/>
            <a:ext cx="772160" cy="307777"/>
          </a:xfrm>
          <a:prstGeom prst="rect">
            <a:avLst/>
          </a:prstGeom>
          <a:noFill/>
        </p:spPr>
        <p:txBody>
          <a:bodyPr wrap="square" rtlCol="0">
            <a:spAutoFit/>
          </a:bodyPr>
          <a:lstStyle/>
          <a:p>
            <a:r>
              <a:rPr lang="en-US" sz="1400" dirty="0">
                <a:latin typeface="Aptos" panose="020B0004020202020204" pitchFamily="34" charset="0"/>
              </a:rPr>
              <a:t>65.9</a:t>
            </a:r>
          </a:p>
        </p:txBody>
      </p:sp>
    </p:spTree>
    <p:extLst>
      <p:ext uri="{BB962C8B-B14F-4D97-AF65-F5344CB8AC3E}">
        <p14:creationId xmlns:p14="http://schemas.microsoft.com/office/powerpoint/2010/main" val="1465190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88136-C2A3-32E7-9508-2BD3784ACDB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91C1CFC-AF51-057E-4E20-DAE09CD8D265}"/>
              </a:ext>
            </a:extLst>
          </p:cNvPr>
          <p:cNvSpPr>
            <a:spLocks noGrp="1"/>
          </p:cNvSpPr>
          <p:nvPr>
            <p:ph type="sldNum" sz="quarter" idx="8"/>
          </p:nvPr>
        </p:nvSpPr>
        <p:spPr/>
        <p:txBody>
          <a:bodyPr/>
          <a:lstStyle/>
          <a:p>
            <a:pPr algn="ctr">
              <a:defRPr/>
            </a:pPr>
            <a:fld id="{20F338DA-BC85-4453-8B11-3974063323BF}" type="slidenum">
              <a:rPr lang="el-GR" altLang="en-US"/>
              <a:pPr algn="ctr">
                <a:defRPr/>
              </a:pPr>
              <a:t>9</a:t>
            </a:fld>
            <a:endParaRPr lang="el-GR" altLang="en-US" dirty="0"/>
          </a:p>
        </p:txBody>
      </p:sp>
      <p:sp>
        <p:nvSpPr>
          <p:cNvPr id="4120" name="Rectangle 8">
            <a:extLst>
              <a:ext uri="{FF2B5EF4-FFF2-40B4-BE49-F238E27FC236}">
                <a16:creationId xmlns:a16="http://schemas.microsoft.com/office/drawing/2014/main" id="{87E90B0F-7DC3-FE57-973F-E5B343A8BC70}"/>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Κατά τη γνώμη σας, ποια ηλικιακή ομάδα κινδυνεύει από καρδιαγγειακά νοσήματα;</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6121B1E3-C28E-A3E4-25F0-95D51D3617E0}"/>
              </a:ext>
            </a:extLst>
          </p:cNvPr>
          <p:cNvGraphicFramePr/>
          <p:nvPr>
            <p:extLst>
              <p:ext uri="{D42A27DB-BD31-4B8C-83A1-F6EECF244321}">
                <p14:modId xmlns:p14="http://schemas.microsoft.com/office/powerpoint/2010/main" val="3673117483"/>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774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AB31-427C-C8FF-AC3C-AB1084CCB71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4DE3571-66BA-64D3-97A8-BC1208BC8944}"/>
              </a:ext>
            </a:extLst>
          </p:cNvPr>
          <p:cNvSpPr>
            <a:spLocks noGrp="1"/>
          </p:cNvSpPr>
          <p:nvPr>
            <p:ph type="sldNum" sz="quarter" idx="8"/>
          </p:nvPr>
        </p:nvSpPr>
        <p:spPr/>
        <p:txBody>
          <a:bodyPr/>
          <a:lstStyle/>
          <a:p>
            <a:pPr algn="ctr">
              <a:defRPr/>
            </a:pPr>
            <a:fld id="{20F338DA-BC85-4453-8B11-3974063323BF}" type="slidenum">
              <a:rPr lang="el-GR" altLang="en-US"/>
              <a:pPr algn="ctr">
                <a:defRPr/>
              </a:pPr>
              <a:t>10</a:t>
            </a:fld>
            <a:endParaRPr lang="el-GR" altLang="en-US" dirty="0"/>
          </a:p>
        </p:txBody>
      </p:sp>
      <p:sp>
        <p:nvSpPr>
          <p:cNvPr id="4120" name="Rectangle 8">
            <a:extLst>
              <a:ext uri="{FF2B5EF4-FFF2-40B4-BE49-F238E27FC236}">
                <a16:creationId xmlns:a16="http://schemas.microsoft.com/office/drawing/2014/main" id="{B94CDD49-469F-B373-5A68-2AD063D80697}"/>
              </a:ext>
            </a:extLst>
          </p:cNvPr>
          <p:cNvSpPr>
            <a:spLocks noGrp="1" noChangeArrowheads="1"/>
          </p:cNvSpPr>
          <p:nvPr>
            <p:ph type="title"/>
          </p:nvPr>
        </p:nvSpPr>
        <p:spPr>
          <a:xfrm>
            <a:off x="600074" y="55412"/>
            <a:ext cx="10967085"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Κατά τη γνώμη σας, ποια ηλικιακή ομάδα κινδυνεύει από καρδιαγγειακά νοσήματα;</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15C1C1F3-87B3-DF01-FD0F-42F4C22FA3F3}"/>
              </a:ext>
            </a:extLst>
          </p:cNvPr>
          <p:cNvGraphicFramePr>
            <a:graphicFrameLocks noGrp="1"/>
          </p:cNvGraphicFramePr>
          <p:nvPr>
            <p:extLst>
              <p:ext uri="{D42A27DB-BD31-4B8C-83A1-F6EECF244321}">
                <p14:modId xmlns:p14="http://schemas.microsoft.com/office/powerpoint/2010/main" val="361267832"/>
              </p:ext>
            </p:extLst>
          </p:nvPr>
        </p:nvGraphicFramePr>
        <p:xfrm>
          <a:off x="1645920" y="1115368"/>
          <a:ext cx="9167703" cy="2496809"/>
        </p:xfrm>
        <a:graphic>
          <a:graphicData uri="http://schemas.openxmlformats.org/drawingml/2006/table">
            <a:tbl>
              <a:tblPr>
                <a:tableStyleId>{93296810-A885-4BE3-A3E7-6D5BEEA58F35}</a:tableStyleId>
              </a:tblPr>
              <a:tblGrid>
                <a:gridCol w="3504861">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Τα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65 ετών</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10.5</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άνω των 50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μέσης και μεγαλύτερης ηλικίας, αλλά μπορούν να εμφανιστούν και σε νεότερους </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43.7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38.8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35.9</a:t>
                      </a:r>
                    </a:p>
                  </a:txBody>
                  <a:tcPr marL="7620" marR="7620" marT="7620" marB="0" anchor="ctr">
                    <a:solidFill>
                      <a:schemeClr val="bg1">
                        <a:lumMod val="85000"/>
                      </a:schemeClr>
                    </a:solidFill>
                  </a:tcP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Όλες οι ηλικίες κινδυνεύουν περίπου το ίδιο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181A6B2B-DB72-BC7F-7852-74278ADA0A75}"/>
              </a:ext>
            </a:extLst>
          </p:cNvPr>
          <p:cNvGraphicFramePr>
            <a:graphicFrameLocks noGrp="1"/>
          </p:cNvGraphicFramePr>
          <p:nvPr>
            <p:extLst>
              <p:ext uri="{D42A27DB-BD31-4B8C-83A1-F6EECF244321}">
                <p14:modId xmlns:p14="http://schemas.microsoft.com/office/powerpoint/2010/main" val="1046827513"/>
              </p:ext>
            </p:extLst>
          </p:nvPr>
        </p:nvGraphicFramePr>
        <p:xfrm>
          <a:off x="680720" y="3801388"/>
          <a:ext cx="11033760" cy="2617868"/>
        </p:xfrm>
        <a:graphic>
          <a:graphicData uri="http://schemas.openxmlformats.org/drawingml/2006/table">
            <a:tbl>
              <a:tblPr>
                <a:tableStyleId>{93296810-A885-4BE3-A3E7-6D5BEEA58F35}</a:tableStyleId>
              </a:tblPr>
              <a:tblGrid>
                <a:gridCol w="355452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Τα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65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Κυρίως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άτομ</a:t>
                      </a:r>
                      <a:r>
                        <a:rPr lang="en-US" sz="1300" u="none" strike="noStrike" kern="1200" dirty="0">
                          <a:solidFill>
                            <a:schemeClr val="dk1"/>
                          </a:solidFill>
                          <a:effectLst/>
                          <a:latin typeface="Aptos" panose="020B0004020202020204" pitchFamily="34" charset="0"/>
                          <a:ea typeface="+mn-ea"/>
                          <a:cs typeface="+mn-cs"/>
                        </a:rPr>
                        <a:t>α άνω των 50 ετών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29.8</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Κυρίως άτομα μέσης και μεγαλύτερης ηλικίας, αλλά μπορούν να εμφανιστούν και σε νεότερους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52.1</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36.5</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Όλες οι ηλικίες κινδυνεύουν περίπου το ίδιο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21.9</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452793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7D7A-4C3E-4A89-6628-351CF8C568A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DDA8A76-9BDF-2ABE-F426-EC7A345A1563}"/>
              </a:ext>
            </a:extLst>
          </p:cNvPr>
          <p:cNvSpPr>
            <a:spLocks noGrp="1"/>
          </p:cNvSpPr>
          <p:nvPr>
            <p:ph type="sldNum" sz="quarter" idx="8"/>
          </p:nvPr>
        </p:nvSpPr>
        <p:spPr/>
        <p:txBody>
          <a:bodyPr/>
          <a:lstStyle/>
          <a:p>
            <a:pPr algn="ctr">
              <a:defRPr/>
            </a:pPr>
            <a:fld id="{20F338DA-BC85-4453-8B11-3974063323BF}" type="slidenum">
              <a:rPr lang="el-GR" altLang="en-US"/>
              <a:pPr algn="ctr">
                <a:defRPr/>
              </a:pPr>
              <a:t>11</a:t>
            </a:fld>
            <a:endParaRPr lang="el-GR" altLang="en-US" dirty="0"/>
          </a:p>
        </p:txBody>
      </p:sp>
      <p:sp>
        <p:nvSpPr>
          <p:cNvPr id="4120" name="Rectangle 8">
            <a:extLst>
              <a:ext uri="{FF2B5EF4-FFF2-40B4-BE49-F238E27FC236}">
                <a16:creationId xmlns:a16="http://schemas.microsoft.com/office/drawing/2014/main" id="{09307D2C-1AD0-B114-7334-63E02E76A5A3}"/>
              </a:ext>
            </a:extLst>
          </p:cNvPr>
          <p:cNvSpPr>
            <a:spLocks noGrp="1" noChangeArrowheads="1"/>
          </p:cNvSpPr>
          <p:nvPr>
            <p:ph type="title"/>
          </p:nvPr>
        </p:nvSpPr>
        <p:spPr>
          <a:xfrm>
            <a:off x="843280" y="55412"/>
            <a:ext cx="10723880"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Εξ όσων γνωρίζετε, τα καρδιαγγειακά νοσήματα αφορούν περισσότερο τους άνδρες, τις γυναίκες </a:t>
            </a:r>
            <a:r>
              <a:rPr lang="en-US" sz="1800" i="1" dirty="0">
                <a:ea typeface="Microsoft JhengHei" panose="020B0604030504040204" pitchFamily="34" charset="-120"/>
                <a:cs typeface="Microsoft Sans Serif" pitchFamily="34" charset="0"/>
              </a:rPr>
              <a:t> </a:t>
            </a:r>
            <a:r>
              <a:rPr lang="el-GR" sz="1800" i="1" dirty="0">
                <a:ea typeface="Microsoft JhengHei" panose="020B0604030504040204" pitchFamily="34" charset="-120"/>
                <a:cs typeface="Microsoft Sans Serif" pitchFamily="34" charset="0"/>
              </a:rPr>
              <a:t>ή και τα δύο φύλα εξίσου;</a:t>
            </a:r>
          </a:p>
        </p:txBody>
      </p:sp>
      <p:graphicFrame>
        <p:nvGraphicFramePr>
          <p:cNvPr id="9" name="Γράφημα 8">
            <a:extLst>
              <a:ext uri="{FF2B5EF4-FFF2-40B4-BE49-F238E27FC236}">
                <a16:creationId xmlns:a16="http://schemas.microsoft.com/office/drawing/2014/main" id="{6B841339-3BC2-8B8B-BA27-27E4F2B031F6}"/>
              </a:ext>
            </a:extLst>
          </p:cNvPr>
          <p:cNvGraphicFramePr/>
          <p:nvPr>
            <p:extLst>
              <p:ext uri="{D42A27DB-BD31-4B8C-83A1-F6EECF244321}">
                <p14:modId xmlns:p14="http://schemas.microsoft.com/office/powerpoint/2010/main" val="3913369077"/>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Γράφημα 5">
            <a:extLst>
              <a:ext uri="{FF2B5EF4-FFF2-40B4-BE49-F238E27FC236}">
                <a16:creationId xmlns:a16="http://schemas.microsoft.com/office/drawing/2014/main" id="{65EF1458-8D9F-6A1B-D332-7D741132410D}"/>
              </a:ext>
            </a:extLst>
          </p:cNvPr>
          <p:cNvGraphicFramePr/>
          <p:nvPr>
            <p:extLst>
              <p:ext uri="{D42A27DB-BD31-4B8C-83A1-F6EECF244321}">
                <p14:modId xmlns:p14="http://schemas.microsoft.com/office/powerpoint/2010/main" val="911454442"/>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06206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038BA-D3DF-FAFC-05AA-6015422DD85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846F333-B5C8-CC26-B8CD-C64E2CB17960}"/>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ΓΝΩΣΗ ΠΑΡΑΓΟΝΤΩΝ ΚΙΝΔΥΝΟΥ</a:t>
            </a:r>
          </a:p>
        </p:txBody>
      </p:sp>
    </p:spTree>
    <p:extLst>
      <p:ext uri="{BB962C8B-B14F-4D97-AF65-F5344CB8AC3E}">
        <p14:creationId xmlns:p14="http://schemas.microsoft.com/office/powerpoint/2010/main" val="17742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762F5-D7A7-A252-76A9-5BEEB6528CE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3A483C22-A816-C0FD-8C44-FCF7A1F16D5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F5E14D16-3106-7F0F-89A3-A6F46FAA932F}"/>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br>
              <a:rPr lang="el-GR" sz="1800" dirty="0">
                <a:latin typeface="Aptos" panose="020B0004020202020204" pitchFamily="34" charset="0"/>
                <a:ea typeface="Microsoft JhengHei" panose="020B0604030504040204" pitchFamily="34" charset="-120"/>
                <a:cs typeface="Microsoft Sans Serif" pitchFamily="34" charset="0"/>
              </a:rPr>
            </a:br>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Πόσο συνδεδεμένα θεωρείτε με την εμφάνιση καρδιαγγειακών νοσημάτων τα εξής: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20142A25-5A0F-4D38-7EE4-651574CA03F7}"/>
              </a:ext>
            </a:extLst>
          </p:cNvPr>
          <p:cNvGraphicFramePr/>
          <p:nvPr>
            <p:extLst>
              <p:ext uri="{D42A27DB-BD31-4B8C-83A1-F6EECF244321}">
                <p14:modId xmlns:p14="http://schemas.microsoft.com/office/powerpoint/2010/main" val="3551496588"/>
              </p:ext>
            </p:extLst>
          </p:nvPr>
        </p:nvGraphicFramePr>
        <p:xfrm>
          <a:off x="16161" y="862982"/>
          <a:ext cx="11805138"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6082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1EA83-3943-74CC-69DB-F8651D321A3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1A52600-87C7-9D14-D3D7-C4CBC55C8C3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AC21362B-2B0D-0542-A933-D086ACB6342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841543CC-07ED-928A-5F37-2439C07CF548}"/>
              </a:ext>
            </a:extLst>
          </p:cNvPr>
          <p:cNvGraphicFramePr>
            <a:graphicFrameLocks noGrp="1"/>
          </p:cNvGraphicFramePr>
          <p:nvPr>
            <p:extLst>
              <p:ext uri="{D42A27DB-BD31-4B8C-83A1-F6EECF244321}">
                <p14:modId xmlns:p14="http://schemas.microsoft.com/office/powerpoint/2010/main" val="1091204999"/>
              </p:ext>
            </p:extLst>
          </p:nvPr>
        </p:nvGraphicFramePr>
        <p:xfrm>
          <a:off x="1940560" y="1016000"/>
          <a:ext cx="8801941" cy="5659129"/>
        </p:xfrm>
        <a:graphic>
          <a:graphicData uri="http://schemas.openxmlformats.org/drawingml/2006/table">
            <a:tbl>
              <a:tblPr>
                <a:tableStyleId>{93296810-A885-4BE3-A3E7-6D5BEEA58F35}</a:tableStyleId>
              </a:tblPr>
              <a:tblGrid>
                <a:gridCol w="1666240">
                  <a:extLst>
                    <a:ext uri="{9D8B030D-6E8A-4147-A177-3AD203B41FA5}">
                      <a16:colId xmlns:a16="http://schemas.microsoft.com/office/drawing/2014/main" val="2785779785"/>
                    </a:ext>
                  </a:extLst>
                </a:gridCol>
                <a:gridCol w="2351413">
                  <a:extLst>
                    <a:ext uri="{9D8B030D-6E8A-4147-A177-3AD203B41FA5}">
                      <a16:colId xmlns:a16="http://schemas.microsoft.com/office/drawing/2014/main" val="2136404231"/>
                    </a:ext>
                  </a:extLst>
                </a:gridCol>
                <a:gridCol w="709353">
                  <a:extLst>
                    <a:ext uri="{9D8B030D-6E8A-4147-A177-3AD203B41FA5}">
                      <a16:colId xmlns:a16="http://schemas.microsoft.com/office/drawing/2014/main" val="3493788165"/>
                    </a:ext>
                  </a:extLst>
                </a:gridCol>
                <a:gridCol w="829002">
                  <a:extLst>
                    <a:ext uri="{9D8B030D-6E8A-4147-A177-3AD203B41FA5}">
                      <a16:colId xmlns:a16="http://schemas.microsoft.com/office/drawing/2014/main" val="517818426"/>
                    </a:ext>
                  </a:extLst>
                </a:gridCol>
                <a:gridCol w="640981">
                  <a:extLst>
                    <a:ext uri="{9D8B030D-6E8A-4147-A177-3AD203B41FA5}">
                      <a16:colId xmlns:a16="http://schemas.microsoft.com/office/drawing/2014/main" val="2625768502"/>
                    </a:ext>
                  </a:extLst>
                </a:gridCol>
                <a:gridCol w="564064">
                  <a:extLst>
                    <a:ext uri="{9D8B030D-6E8A-4147-A177-3AD203B41FA5}">
                      <a16:colId xmlns:a16="http://schemas.microsoft.com/office/drawing/2014/main" val="3075153397"/>
                    </a:ext>
                  </a:extLst>
                </a:gridCol>
                <a:gridCol w="675165">
                  <a:extLst>
                    <a:ext uri="{9D8B030D-6E8A-4147-A177-3AD203B41FA5}">
                      <a16:colId xmlns:a16="http://schemas.microsoft.com/office/drawing/2014/main" val="1230890905"/>
                    </a:ext>
                  </a:extLst>
                </a:gridCol>
                <a:gridCol w="704664">
                  <a:extLst>
                    <a:ext uri="{9D8B030D-6E8A-4147-A177-3AD203B41FA5}">
                      <a16:colId xmlns:a16="http://schemas.microsoft.com/office/drawing/2014/main" val="4205506762"/>
                    </a:ext>
                  </a:extLst>
                </a:gridCol>
                <a:gridCol w="661059">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ΦΥΛΟ</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ΗΛΙΚΙΑ</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Άνδρ</a:t>
                      </a:r>
                      <a:r>
                        <a:rPr lang="en-US" sz="12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Γυν</a:t>
                      </a:r>
                      <a:r>
                        <a:rPr lang="en-US" sz="12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18-34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35-44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45-54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55-64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65 και </a:t>
                      </a:r>
                      <a:r>
                        <a:rPr lang="en-US" sz="1200" b="1" u="none" strike="noStrike" kern="1200" dirty="0" err="1">
                          <a:solidFill>
                            <a:schemeClr val="bg1"/>
                          </a:solidFill>
                          <a:effectLst/>
                          <a:latin typeface="Aptos" panose="020B0004020202020204" pitchFamily="34" charset="0"/>
                          <a:ea typeface="+mn-ea"/>
                          <a:cs typeface="+mn-cs"/>
                        </a:rPr>
                        <a:t>άνω</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κά</a:t>
                      </a:r>
                      <a:r>
                        <a:rPr lang="en-US" sz="1200" b="1" i="0" u="none" strike="noStrike" dirty="0">
                          <a:effectLst/>
                          <a:latin typeface="Aptos" panose="020B0004020202020204" pitchFamily="34" charset="0"/>
                        </a:rPr>
                        <a:t>πνισμα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6.2</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90.3</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α</a:t>
                      </a:r>
                      <a:r>
                        <a:rPr lang="en-US" sz="1200" b="1" i="0" u="none" strike="noStrike" dirty="0" err="1">
                          <a:effectLst/>
                          <a:latin typeface="Aptos" panose="020B0004020202020204" pitchFamily="34" charset="0"/>
                        </a:rPr>
                        <a:t>ρτηρι</a:t>
                      </a:r>
                      <a:r>
                        <a:rPr lang="en-US" sz="1200" b="1" i="0" u="none" strike="noStrike" dirty="0">
                          <a:effectLst/>
                          <a:latin typeface="Aptos" panose="020B0004020202020204" pitchFamily="34" charset="0"/>
                        </a:rPr>
                        <a:t>ακή πίεση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89.4</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LDL («κα</a:t>
                      </a:r>
                      <a:r>
                        <a:rPr lang="en-US" sz="1200" b="1" i="0" u="none" strike="noStrike" dirty="0" err="1">
                          <a:effectLst/>
                          <a:latin typeface="Aptos" panose="020B0004020202020204" pitchFamily="34" charset="0"/>
                        </a:rPr>
                        <a:t>κή</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χοληστερίνη</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83.6</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a:effectLst/>
                          <a:latin typeface="Aptos" panose="020B0004020202020204" pitchFamily="34" charset="0"/>
                        </a:rPr>
                        <a:t>Τον σακχαρώδη διαβήτη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78.4</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11.9</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πα</a:t>
                      </a:r>
                      <a:r>
                        <a:rPr lang="en-US" sz="1200" b="1" i="0" u="none" strike="noStrike" dirty="0" err="1">
                          <a:effectLst/>
                          <a:latin typeface="Aptos" panose="020B0004020202020204" pitchFamily="34" charset="0"/>
                        </a:rPr>
                        <a:t>χυσ</a:t>
                      </a:r>
                      <a:r>
                        <a:rPr lang="en-US" sz="1200" b="1" i="0" u="none" strike="noStrike" dirty="0">
                          <a:effectLst/>
                          <a:latin typeface="Aptos" panose="020B0004020202020204" pitchFamily="34" charset="0"/>
                        </a:rPr>
                        <a:t>αρκία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94.7</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έλλειψη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σωμ</a:t>
                      </a:r>
                      <a:r>
                        <a:rPr lang="en-US" sz="1200" b="1" i="0" u="none" strike="noStrike" dirty="0">
                          <a:effectLst/>
                          <a:latin typeface="Aptos" panose="020B0004020202020204" pitchFamily="34" charset="0"/>
                        </a:rPr>
                        <a:t>ατικής άσκησης</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86.3</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0.9</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07824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822A1-932D-D586-C58D-F13D4606CE4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AEB68782-9C74-C31B-6380-30761A7F60C8}"/>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E9C802D-AB1A-9E31-BF9B-52FA63AAD4F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endParaRPr lang="el-GR" sz="11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796DFAA3-35E9-1173-33F0-D86885779E5F}"/>
              </a:ext>
            </a:extLst>
          </p:cNvPr>
          <p:cNvGraphicFramePr>
            <a:graphicFrameLocks noGrp="1"/>
          </p:cNvGraphicFramePr>
          <p:nvPr>
            <p:extLst>
              <p:ext uri="{D42A27DB-BD31-4B8C-83A1-F6EECF244321}">
                <p14:modId xmlns:p14="http://schemas.microsoft.com/office/powerpoint/2010/main" val="3624176500"/>
              </p:ext>
            </p:extLst>
          </p:nvPr>
        </p:nvGraphicFramePr>
        <p:xfrm>
          <a:off x="1940560" y="1016000"/>
          <a:ext cx="8801941" cy="5659129"/>
        </p:xfrm>
        <a:graphic>
          <a:graphicData uri="http://schemas.openxmlformats.org/drawingml/2006/table">
            <a:tbl>
              <a:tblPr>
                <a:tableStyleId>{93296810-A885-4BE3-A3E7-6D5BEEA58F35}</a:tableStyleId>
              </a:tblPr>
              <a:tblGrid>
                <a:gridCol w="1666240">
                  <a:extLst>
                    <a:ext uri="{9D8B030D-6E8A-4147-A177-3AD203B41FA5}">
                      <a16:colId xmlns:a16="http://schemas.microsoft.com/office/drawing/2014/main" val="2785779785"/>
                    </a:ext>
                  </a:extLst>
                </a:gridCol>
                <a:gridCol w="2351413">
                  <a:extLst>
                    <a:ext uri="{9D8B030D-6E8A-4147-A177-3AD203B41FA5}">
                      <a16:colId xmlns:a16="http://schemas.microsoft.com/office/drawing/2014/main" val="2136404231"/>
                    </a:ext>
                  </a:extLst>
                </a:gridCol>
                <a:gridCol w="709353">
                  <a:extLst>
                    <a:ext uri="{9D8B030D-6E8A-4147-A177-3AD203B41FA5}">
                      <a16:colId xmlns:a16="http://schemas.microsoft.com/office/drawing/2014/main" val="3493788165"/>
                    </a:ext>
                  </a:extLst>
                </a:gridCol>
                <a:gridCol w="829002">
                  <a:extLst>
                    <a:ext uri="{9D8B030D-6E8A-4147-A177-3AD203B41FA5}">
                      <a16:colId xmlns:a16="http://schemas.microsoft.com/office/drawing/2014/main" val="517818426"/>
                    </a:ext>
                  </a:extLst>
                </a:gridCol>
                <a:gridCol w="640981">
                  <a:extLst>
                    <a:ext uri="{9D8B030D-6E8A-4147-A177-3AD203B41FA5}">
                      <a16:colId xmlns:a16="http://schemas.microsoft.com/office/drawing/2014/main" val="2625768502"/>
                    </a:ext>
                  </a:extLst>
                </a:gridCol>
                <a:gridCol w="564064">
                  <a:extLst>
                    <a:ext uri="{9D8B030D-6E8A-4147-A177-3AD203B41FA5}">
                      <a16:colId xmlns:a16="http://schemas.microsoft.com/office/drawing/2014/main" val="3075153397"/>
                    </a:ext>
                  </a:extLst>
                </a:gridCol>
                <a:gridCol w="675165">
                  <a:extLst>
                    <a:ext uri="{9D8B030D-6E8A-4147-A177-3AD203B41FA5}">
                      <a16:colId xmlns:a16="http://schemas.microsoft.com/office/drawing/2014/main" val="1230890905"/>
                    </a:ext>
                  </a:extLst>
                </a:gridCol>
                <a:gridCol w="704664">
                  <a:extLst>
                    <a:ext uri="{9D8B030D-6E8A-4147-A177-3AD203B41FA5}">
                      <a16:colId xmlns:a16="http://schemas.microsoft.com/office/drawing/2014/main" val="4205506762"/>
                    </a:ext>
                  </a:extLst>
                </a:gridCol>
                <a:gridCol w="661059">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ΦΥΛΟ</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ΗΛΙΚΙΑ</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Άνδρ</a:t>
                      </a:r>
                      <a:r>
                        <a:rPr lang="en-US" sz="12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Γυν</a:t>
                      </a:r>
                      <a:r>
                        <a:rPr lang="en-US" sz="12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18-34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35-44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45-54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55-64 </a:t>
                      </a:r>
                      <a:r>
                        <a:rPr lang="en-US" sz="1200" b="1" u="none" strike="noStrike" kern="1200" dirty="0" err="1">
                          <a:solidFill>
                            <a:schemeClr val="bg1"/>
                          </a:solidFill>
                          <a:effectLst/>
                          <a:latin typeface="Aptos" panose="020B0004020202020204" pitchFamily="34" charset="0"/>
                          <a:ea typeface="+mn-ea"/>
                          <a:cs typeface="+mn-cs"/>
                        </a:rPr>
                        <a:t>ετών</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65 και </a:t>
                      </a:r>
                      <a:r>
                        <a:rPr lang="en-US" sz="1200" b="1" u="none" strike="noStrike" kern="1200" dirty="0" err="1">
                          <a:solidFill>
                            <a:schemeClr val="bg1"/>
                          </a:solidFill>
                          <a:effectLst/>
                          <a:latin typeface="Aptos" panose="020B0004020202020204" pitchFamily="34" charset="0"/>
                          <a:ea typeface="+mn-ea"/>
                          <a:cs typeface="+mn-cs"/>
                        </a:rPr>
                        <a:t>άνω</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χρόνι</a:t>
                      </a:r>
                      <a:r>
                        <a:rPr lang="en-US" sz="1200" b="1" i="0" u="none" strike="noStrike" dirty="0">
                          <a:effectLst/>
                          <a:latin typeface="Aptos" panose="020B0004020202020204" pitchFamily="34" charset="0"/>
                        </a:rPr>
                        <a:t>α νεφρική νόσο</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53.3</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dirty="0" err="1">
                          <a:effectLst/>
                          <a:latin typeface="Aptos" panose="020B0004020202020204" pitchFamily="34" charset="0"/>
                        </a:rPr>
                        <a:t>δεν</a:t>
                      </a:r>
                      <a:r>
                        <a:rPr lang="en-US" sz="1200" b="0" i="0" u="none" strike="noStrike" dirty="0">
                          <a:effectLst/>
                          <a:latin typeface="Aptos" panose="020B0004020202020204" pitchFamily="34" charset="0"/>
                        </a:rPr>
                        <a:t> </a:t>
                      </a:r>
                      <a:r>
                        <a:rPr lang="en-US" sz="1200" b="0" i="0" u="none" strike="noStrike" dirty="0" err="1">
                          <a:effectLst/>
                          <a:latin typeface="Aptos" panose="020B0004020202020204" pitchFamily="34" charset="0"/>
                        </a:rPr>
                        <a:t>γνωρίζω</a:t>
                      </a:r>
                      <a:r>
                        <a:rPr lang="en-US" sz="1200" b="0" i="0" u="none" strike="noStrike" dirty="0">
                          <a:effectLst/>
                          <a:latin typeface="Aptos" panose="020B0004020202020204" pitchFamily="34" charset="0"/>
                        </a:rPr>
                        <a:t>/</a:t>
                      </a:r>
                      <a:r>
                        <a:rPr lang="en-US" sz="1200" b="0" i="0" u="none" strike="noStrike" dirty="0" err="1">
                          <a:effectLst/>
                          <a:latin typeface="Aptos" panose="020B0004020202020204" pitchFamily="34" charset="0"/>
                        </a:rPr>
                        <a:t>δεν</a:t>
                      </a:r>
                      <a:r>
                        <a:rPr lang="en-US" sz="1200" b="0" i="0" u="none" strike="noStrike" dirty="0">
                          <a:effectLst/>
                          <a:latin typeface="Aptos" panose="020B0004020202020204" pitchFamily="34" charset="0"/>
                        </a:rPr>
                        <a:t> </a:t>
                      </a:r>
                      <a:r>
                        <a:rPr lang="en-US" sz="1200" b="0" i="0" u="none" strike="noStrike" dirty="0" err="1">
                          <a:effectLst/>
                          <a:latin typeface="Aptos" panose="020B0004020202020204" pitchFamily="34" charset="0"/>
                        </a:rPr>
                        <a:t>είμ</a:t>
                      </a:r>
                      <a:r>
                        <a:rPr lang="en-US" sz="1200" b="0" i="0" u="none" strike="noStrike" dirty="0">
                          <a:effectLst/>
                          <a:latin typeface="Aptos" panose="020B0004020202020204" pitchFamily="34" charset="0"/>
                        </a:rPr>
                        <a:t>αι σίγουρος/η</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17.4</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22.9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17.6</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32.1</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a:effectLst/>
                          <a:latin typeface="Aptos" panose="020B0004020202020204" pitchFamily="34" charset="0"/>
                        </a:rPr>
                        <a:t>Το οικογενειακό ιστορικό</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83.6</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μεγάλη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ηλικί</a:t>
                      </a:r>
                      <a:r>
                        <a:rPr lang="en-US" sz="1200" b="1" i="0" u="none" strike="noStrike" dirty="0">
                          <a:effectLst/>
                          <a:latin typeface="Aptos" panose="020B0004020202020204" pitchFamily="34" charset="0"/>
                        </a:rPr>
                        <a:t>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64.8</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δι</a:t>
                      </a:r>
                      <a:r>
                        <a:rPr lang="en-US" sz="1200" b="1" i="0" u="none" strike="noStrike" dirty="0">
                          <a:effectLst/>
                          <a:latin typeface="Aptos" panose="020B0004020202020204" pitchFamily="34" charset="0"/>
                        </a:rPr>
                        <a:t>ατροφή πλούσια σε αλάτι και υπερεπεξεργασμένα τρόφιμα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88.6</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a:effectLst/>
                          <a:latin typeface="Aptos" panose="020B0004020202020204" pitchFamily="34" charset="0"/>
                        </a:rPr>
                        <a:t>Την συστηματική κατανάλωση αλκοόλ΄</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77.4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81.5</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έντονο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άγχος</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3.5</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76.1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96.2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95.2</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666940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68206-CE48-347A-62B5-D0009D52A24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9347536-834C-8BD6-6635-4020DCE4F82F}"/>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10999211-F529-5137-D6A7-CFA068071B8A}"/>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09707540-2A69-D8F1-8D47-54C7DD68F5CB}"/>
              </a:ext>
            </a:extLst>
          </p:cNvPr>
          <p:cNvGraphicFramePr>
            <a:graphicFrameLocks noGrp="1"/>
          </p:cNvGraphicFramePr>
          <p:nvPr>
            <p:extLst>
              <p:ext uri="{D42A27DB-BD31-4B8C-83A1-F6EECF244321}">
                <p14:modId xmlns:p14="http://schemas.microsoft.com/office/powerpoint/2010/main" val="699067331"/>
              </p:ext>
            </p:extLst>
          </p:nvPr>
        </p:nvGraphicFramePr>
        <p:xfrm>
          <a:off x="375920" y="955040"/>
          <a:ext cx="11531601" cy="5818330"/>
        </p:xfrm>
        <a:graphic>
          <a:graphicData uri="http://schemas.openxmlformats.org/drawingml/2006/table">
            <a:tbl>
              <a:tblPr>
                <a:tableStyleId>{93296810-A885-4BE3-A3E7-6D5BEEA58F35}</a:tableStyleId>
              </a:tblPr>
              <a:tblGrid>
                <a:gridCol w="1691746">
                  <a:extLst>
                    <a:ext uri="{9D8B030D-6E8A-4147-A177-3AD203B41FA5}">
                      <a16:colId xmlns:a16="http://schemas.microsoft.com/office/drawing/2014/main" val="2785779785"/>
                    </a:ext>
                  </a:extLst>
                </a:gridCol>
                <a:gridCol w="2631151">
                  <a:extLst>
                    <a:ext uri="{9D8B030D-6E8A-4147-A177-3AD203B41FA5}">
                      <a16:colId xmlns:a16="http://schemas.microsoft.com/office/drawing/2014/main" val="2136404231"/>
                    </a:ext>
                  </a:extLst>
                </a:gridCol>
                <a:gridCol w="793742">
                  <a:extLst>
                    <a:ext uri="{9D8B030D-6E8A-4147-A177-3AD203B41FA5}">
                      <a16:colId xmlns:a16="http://schemas.microsoft.com/office/drawing/2014/main" val="3493788165"/>
                    </a:ext>
                  </a:extLst>
                </a:gridCol>
                <a:gridCol w="927625">
                  <a:extLst>
                    <a:ext uri="{9D8B030D-6E8A-4147-A177-3AD203B41FA5}">
                      <a16:colId xmlns:a16="http://schemas.microsoft.com/office/drawing/2014/main" val="517818426"/>
                    </a:ext>
                  </a:extLst>
                </a:gridCol>
                <a:gridCol w="927625">
                  <a:extLst>
                    <a:ext uri="{9D8B030D-6E8A-4147-A177-3AD203B41FA5}">
                      <a16:colId xmlns:a16="http://schemas.microsoft.com/office/drawing/2014/main" val="676316640"/>
                    </a:ext>
                  </a:extLst>
                </a:gridCol>
                <a:gridCol w="709071">
                  <a:extLst>
                    <a:ext uri="{9D8B030D-6E8A-4147-A177-3AD203B41FA5}">
                      <a16:colId xmlns:a16="http://schemas.microsoft.com/office/drawing/2014/main" val="942240442"/>
                    </a:ext>
                  </a:extLst>
                </a:gridCol>
                <a:gridCol w="762000">
                  <a:extLst>
                    <a:ext uri="{9D8B030D-6E8A-4147-A177-3AD203B41FA5}">
                      <a16:colId xmlns:a16="http://schemas.microsoft.com/office/drawing/2014/main" val="2625768502"/>
                    </a:ext>
                  </a:extLst>
                </a:gridCol>
                <a:gridCol w="804957">
                  <a:extLst>
                    <a:ext uri="{9D8B030D-6E8A-4147-A177-3AD203B41FA5}">
                      <a16:colId xmlns:a16="http://schemas.microsoft.com/office/drawing/2014/main" val="3075153397"/>
                    </a:ext>
                  </a:extLst>
                </a:gridCol>
                <a:gridCol w="755487">
                  <a:extLst>
                    <a:ext uri="{9D8B030D-6E8A-4147-A177-3AD203B41FA5}">
                      <a16:colId xmlns:a16="http://schemas.microsoft.com/office/drawing/2014/main" val="1230890905"/>
                    </a:ext>
                  </a:extLst>
                </a:gridCol>
                <a:gridCol w="788495">
                  <a:extLst>
                    <a:ext uri="{9D8B030D-6E8A-4147-A177-3AD203B41FA5}">
                      <a16:colId xmlns:a16="http://schemas.microsoft.com/office/drawing/2014/main" val="4205506762"/>
                    </a:ext>
                  </a:extLst>
                </a:gridCol>
                <a:gridCol w="739702">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ΠΕΡΙΟΧΗ</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Έως</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err="1">
                          <a:solidFill>
                            <a:schemeClr val="bg1"/>
                          </a:solidFill>
                          <a:effectLst/>
                          <a:latin typeface="Aptos" panose="020B0004020202020204" pitchFamily="34" charset="0"/>
                          <a:ea typeface="+mn-ea"/>
                          <a:cs typeface="+mn-cs"/>
                        </a:rPr>
                        <a:t>άθμι</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Αττική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Βόρει</a:t>
                      </a:r>
                      <a:r>
                        <a:rPr lang="en-US" sz="12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Κεντρική</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Ελλάδ</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Κρήτη</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&amp;</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νησιά</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Αιγ</a:t>
                      </a:r>
                      <a:r>
                        <a:rPr lang="en-US" sz="12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Αστική</a:t>
                      </a:r>
                      <a:r>
                        <a:rPr lang="en-US" sz="1200" b="1" u="none" strike="noStrike" kern="1200" dirty="0">
                          <a:solidFill>
                            <a:schemeClr val="bg1"/>
                          </a:solidFill>
                          <a:effectLst/>
                          <a:latin typeface="Aptos" panose="020B0004020202020204" pitchFamily="34" charset="0"/>
                          <a:ea typeface="+mn-ea"/>
                          <a:cs typeface="+mn-cs"/>
                        </a:rPr>
                        <a:t> π</a:t>
                      </a:r>
                      <a:r>
                        <a:rPr lang="en-US" sz="1200" b="1" u="none" strike="noStrike" kern="1200" dirty="0" err="1">
                          <a:solidFill>
                            <a:schemeClr val="bg1"/>
                          </a:solidFill>
                          <a:effectLst/>
                          <a:latin typeface="Aptos" panose="020B0004020202020204" pitchFamily="34" charset="0"/>
                          <a:ea typeface="+mn-ea"/>
                          <a:cs typeface="+mn-cs"/>
                        </a:rPr>
                        <a:t>εριοχή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Ημι</a:t>
                      </a:r>
                      <a:r>
                        <a:rPr lang="en-US" sz="12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κά</a:t>
                      </a:r>
                      <a:r>
                        <a:rPr lang="en-US" sz="1200" b="1" i="0" u="none" strike="noStrike" dirty="0">
                          <a:effectLst/>
                          <a:latin typeface="Aptos" panose="020B0004020202020204" pitchFamily="34" charset="0"/>
                        </a:rPr>
                        <a:t>πνισμα</a:t>
                      </a:r>
                    </a:p>
                  </a:txBody>
                  <a:tcPr marL="7620" marR="7620" marT="7620" marB="0"/>
                </a:tc>
                <a:tc>
                  <a:txBody>
                    <a:bodyPr/>
                    <a:lstStyle/>
                    <a:p>
                      <a:pPr algn="l" fontAlgn="ctr">
                        <a:buNone/>
                      </a:pPr>
                      <a:r>
                        <a:rPr lang="en-US" sz="1200" b="0" i="0" u="none" strike="noStrike" dirty="0">
                          <a:effectLst/>
                          <a:latin typeface="Aptos" panose="020B0004020202020204" pitchFamily="34" charset="0"/>
                        </a:rPr>
                        <a:t>κα</a:t>
                      </a:r>
                      <a:r>
                        <a:rPr lang="en-US" sz="1200" b="0" i="0" u="none" strike="noStrike" dirty="0" err="1">
                          <a:effectLst/>
                          <a:latin typeface="Aptos" panose="020B0004020202020204" pitchFamily="34" charset="0"/>
                        </a:rPr>
                        <a:t>θόλου</a:t>
                      </a:r>
                      <a:r>
                        <a:rPr lang="en-US" sz="1200" b="0" i="0" u="none" strike="noStrike" dirty="0">
                          <a:effectLst/>
                          <a:latin typeface="Aptos" panose="020B0004020202020204" pitchFamily="34" charset="0"/>
                        </a:rPr>
                        <a:t> &amp; </a:t>
                      </a:r>
                      <a:r>
                        <a:rPr lang="en-US" sz="1200" b="0" i="0" u="none" strike="noStrike" dirty="0" err="1">
                          <a:effectLst/>
                          <a:latin typeface="Aptos" panose="020B0004020202020204" pitchFamily="34" charset="0"/>
                        </a:rPr>
                        <a:t>ελάχιστ</a:t>
                      </a:r>
                      <a:r>
                        <a:rPr lang="en-US" sz="1200" b="0" i="0" u="none" strike="noStrike" dirty="0">
                          <a:effectLst/>
                          <a:latin typeface="Aptos" panose="020B0004020202020204" pitchFamily="34" charset="0"/>
                        </a:rPr>
                        <a:t>α</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dirty="0">
                          <a:effectLst/>
                          <a:latin typeface="Aptos" panose="020B0004020202020204" pitchFamily="34" charset="0"/>
                        </a:rPr>
                        <a:t>α</a:t>
                      </a:r>
                      <a:r>
                        <a:rPr lang="en-US" sz="1200" b="0" i="0" u="none" strike="noStrike" dirty="0" err="1">
                          <a:effectLst/>
                          <a:latin typeface="Aptos" panose="020B0004020202020204" pitchFamily="34" charset="0"/>
                        </a:rPr>
                        <a:t>ρκετά</a:t>
                      </a:r>
                      <a:r>
                        <a:rPr lang="en-US" sz="1200" b="0" i="0" u="none" strike="noStrike" dirty="0">
                          <a:effectLst/>
                          <a:latin typeface="Aptos" panose="020B0004020202020204" pitchFamily="34" charset="0"/>
                        </a:rPr>
                        <a:t> &amp; π</a:t>
                      </a:r>
                      <a:r>
                        <a:rPr lang="en-US" sz="1200" b="0" i="0" u="none" strike="noStrike" dirty="0" err="1">
                          <a:effectLst/>
                          <a:latin typeface="Aptos" panose="020B0004020202020204" pitchFamily="34" charset="0"/>
                        </a:rPr>
                        <a:t>ολύ</a:t>
                      </a:r>
                      <a:endParaRPr lang="en-US" sz="12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85.5</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90.5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86.2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89.1</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0.6</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α</a:t>
                      </a:r>
                      <a:r>
                        <a:rPr lang="en-US" sz="1200" b="1" i="0" u="none" strike="noStrike" dirty="0" err="1">
                          <a:effectLst/>
                          <a:latin typeface="Aptos" panose="020B0004020202020204" pitchFamily="34" charset="0"/>
                        </a:rPr>
                        <a:t>ρτηρι</a:t>
                      </a:r>
                      <a:r>
                        <a:rPr lang="en-US" sz="1200" b="1" i="0" u="none" strike="noStrike" dirty="0">
                          <a:effectLst/>
                          <a:latin typeface="Aptos" panose="020B0004020202020204" pitchFamily="34" charset="0"/>
                        </a:rPr>
                        <a:t>ακή πίεση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8.7</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88.1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84.5</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υψηλή</a:t>
                      </a:r>
                      <a:r>
                        <a:rPr lang="en-US" sz="1200" b="1" i="0" u="none" strike="noStrike" dirty="0">
                          <a:effectLst/>
                          <a:latin typeface="Aptos" panose="020B0004020202020204" pitchFamily="34" charset="0"/>
                        </a:rPr>
                        <a:t> LDL («κα</a:t>
                      </a:r>
                      <a:r>
                        <a:rPr lang="en-US" sz="1200" b="1" i="0" u="none" strike="noStrike" dirty="0" err="1">
                          <a:effectLst/>
                          <a:latin typeface="Aptos" panose="020B0004020202020204" pitchFamily="34" charset="0"/>
                        </a:rPr>
                        <a:t>κή</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χοληστερίνη</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5.3</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7.8</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80.4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82.5</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Τον</a:t>
                      </a:r>
                      <a:r>
                        <a:rPr lang="en-US" sz="1200" b="1" i="0" u="none" strike="noStrike" dirty="0">
                          <a:effectLst/>
                          <a:latin typeface="Aptos" panose="020B0004020202020204" pitchFamily="34" charset="0"/>
                        </a:rPr>
                        <a:t> σα</a:t>
                      </a:r>
                      <a:r>
                        <a:rPr lang="en-US" sz="1200" b="1" i="0" u="none" strike="noStrike" dirty="0" err="1">
                          <a:effectLst/>
                          <a:latin typeface="Aptos" panose="020B0004020202020204" pitchFamily="34" charset="0"/>
                        </a:rPr>
                        <a:t>κχ</a:t>
                      </a:r>
                      <a:r>
                        <a:rPr lang="en-US" sz="1200" b="1" i="0" u="none" strike="noStrike" dirty="0">
                          <a:effectLst/>
                          <a:latin typeface="Aptos" panose="020B0004020202020204" pitchFamily="34" charset="0"/>
                        </a:rPr>
                        <a:t>αρώδη διαβήτη</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5.6</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13.1</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73.6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74.8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75.4</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5.8</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πα</a:t>
                      </a:r>
                      <a:r>
                        <a:rPr lang="en-US" sz="1200" b="1" i="0" u="none" strike="noStrike" dirty="0" err="1">
                          <a:effectLst/>
                          <a:latin typeface="Aptos" panose="020B0004020202020204" pitchFamily="34" charset="0"/>
                        </a:rPr>
                        <a:t>χυσ</a:t>
                      </a:r>
                      <a:r>
                        <a:rPr lang="en-US" sz="1200" b="1" i="0" u="none" strike="noStrike" dirty="0">
                          <a:effectLst/>
                          <a:latin typeface="Aptos" panose="020B0004020202020204" pitchFamily="34" charset="0"/>
                        </a:rPr>
                        <a:t>αρκία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2.2</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5.7</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90.3</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91.6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90.6</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έλλειψη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σωμ</a:t>
                      </a:r>
                      <a:r>
                        <a:rPr lang="en-US" sz="1200" b="1" i="0" u="none" strike="noStrike" dirty="0">
                          <a:effectLst/>
                          <a:latin typeface="Aptos" panose="020B0004020202020204" pitchFamily="34" charset="0"/>
                        </a:rPr>
                        <a:t>ατικής άσκησης</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4.1</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15.1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12.6</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79.1</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84.7</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92.4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83.5</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79.2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81.8</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0.8</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200" b="0" i="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200" b="0" i="0" u="none" strike="noStrike" kern="1200" dirty="0">
                          <a:solidFill>
                            <a:schemeClr val="dk1"/>
                          </a:solidFill>
                          <a:effectLst/>
                          <a:latin typeface="Aptos" panose="020B0004020202020204" pitchFamily="34" charset="0"/>
                          <a:ea typeface="+mn-ea"/>
                          <a:cs typeface="+mn-cs"/>
                        </a:rPr>
                        <a:t>1.5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081255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C027-2209-299A-F7F4-B334A9C33DE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520232A-7AA1-9599-67DB-B620DC73B2BD}"/>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A90A304A-D585-255F-696A-15C997B241A3}"/>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Πόσο συνδεδεμένα θεωρείτε με την εμφάνιση καρδιαγγειακών νοσημάτων τα εξής:</a:t>
            </a:r>
          </a:p>
        </p:txBody>
      </p:sp>
      <p:graphicFrame>
        <p:nvGraphicFramePr>
          <p:cNvPr id="4" name="Table 3">
            <a:extLst>
              <a:ext uri="{FF2B5EF4-FFF2-40B4-BE49-F238E27FC236}">
                <a16:creationId xmlns:a16="http://schemas.microsoft.com/office/drawing/2014/main" id="{7ED2F776-D690-69FD-F979-B9066A27D57F}"/>
              </a:ext>
            </a:extLst>
          </p:cNvPr>
          <p:cNvGraphicFramePr>
            <a:graphicFrameLocks noGrp="1"/>
          </p:cNvGraphicFramePr>
          <p:nvPr>
            <p:extLst>
              <p:ext uri="{D42A27DB-BD31-4B8C-83A1-F6EECF244321}">
                <p14:modId xmlns:p14="http://schemas.microsoft.com/office/powerpoint/2010/main" val="4287324230"/>
              </p:ext>
            </p:extLst>
          </p:nvPr>
        </p:nvGraphicFramePr>
        <p:xfrm>
          <a:off x="375920" y="955040"/>
          <a:ext cx="11531601" cy="5818330"/>
        </p:xfrm>
        <a:graphic>
          <a:graphicData uri="http://schemas.openxmlformats.org/drawingml/2006/table">
            <a:tbl>
              <a:tblPr>
                <a:tableStyleId>{93296810-A885-4BE3-A3E7-6D5BEEA58F35}</a:tableStyleId>
              </a:tblPr>
              <a:tblGrid>
                <a:gridCol w="1691746">
                  <a:extLst>
                    <a:ext uri="{9D8B030D-6E8A-4147-A177-3AD203B41FA5}">
                      <a16:colId xmlns:a16="http://schemas.microsoft.com/office/drawing/2014/main" val="2785779785"/>
                    </a:ext>
                  </a:extLst>
                </a:gridCol>
                <a:gridCol w="2631151">
                  <a:extLst>
                    <a:ext uri="{9D8B030D-6E8A-4147-A177-3AD203B41FA5}">
                      <a16:colId xmlns:a16="http://schemas.microsoft.com/office/drawing/2014/main" val="2136404231"/>
                    </a:ext>
                  </a:extLst>
                </a:gridCol>
                <a:gridCol w="793742">
                  <a:extLst>
                    <a:ext uri="{9D8B030D-6E8A-4147-A177-3AD203B41FA5}">
                      <a16:colId xmlns:a16="http://schemas.microsoft.com/office/drawing/2014/main" val="3493788165"/>
                    </a:ext>
                  </a:extLst>
                </a:gridCol>
                <a:gridCol w="927625">
                  <a:extLst>
                    <a:ext uri="{9D8B030D-6E8A-4147-A177-3AD203B41FA5}">
                      <a16:colId xmlns:a16="http://schemas.microsoft.com/office/drawing/2014/main" val="517818426"/>
                    </a:ext>
                  </a:extLst>
                </a:gridCol>
                <a:gridCol w="927625">
                  <a:extLst>
                    <a:ext uri="{9D8B030D-6E8A-4147-A177-3AD203B41FA5}">
                      <a16:colId xmlns:a16="http://schemas.microsoft.com/office/drawing/2014/main" val="676316640"/>
                    </a:ext>
                  </a:extLst>
                </a:gridCol>
                <a:gridCol w="709071">
                  <a:extLst>
                    <a:ext uri="{9D8B030D-6E8A-4147-A177-3AD203B41FA5}">
                      <a16:colId xmlns:a16="http://schemas.microsoft.com/office/drawing/2014/main" val="942240442"/>
                    </a:ext>
                  </a:extLst>
                </a:gridCol>
                <a:gridCol w="762000">
                  <a:extLst>
                    <a:ext uri="{9D8B030D-6E8A-4147-A177-3AD203B41FA5}">
                      <a16:colId xmlns:a16="http://schemas.microsoft.com/office/drawing/2014/main" val="2625768502"/>
                    </a:ext>
                  </a:extLst>
                </a:gridCol>
                <a:gridCol w="804957">
                  <a:extLst>
                    <a:ext uri="{9D8B030D-6E8A-4147-A177-3AD203B41FA5}">
                      <a16:colId xmlns:a16="http://schemas.microsoft.com/office/drawing/2014/main" val="3075153397"/>
                    </a:ext>
                  </a:extLst>
                </a:gridCol>
                <a:gridCol w="755487">
                  <a:extLst>
                    <a:ext uri="{9D8B030D-6E8A-4147-A177-3AD203B41FA5}">
                      <a16:colId xmlns:a16="http://schemas.microsoft.com/office/drawing/2014/main" val="1230890905"/>
                    </a:ext>
                  </a:extLst>
                </a:gridCol>
                <a:gridCol w="788495">
                  <a:extLst>
                    <a:ext uri="{9D8B030D-6E8A-4147-A177-3AD203B41FA5}">
                      <a16:colId xmlns:a16="http://schemas.microsoft.com/office/drawing/2014/main" val="4205506762"/>
                    </a:ext>
                  </a:extLst>
                </a:gridCol>
                <a:gridCol w="739702">
                  <a:extLst>
                    <a:ext uri="{9D8B030D-6E8A-4147-A177-3AD203B41FA5}">
                      <a16:colId xmlns:a16="http://schemas.microsoft.com/office/drawing/2014/main" val="3283489706"/>
                    </a:ext>
                  </a:extLst>
                </a:gridCol>
              </a:tblGrid>
              <a:tr h="249910">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2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200" b="1" u="none" strike="noStrike" kern="1200" dirty="0">
                          <a:solidFill>
                            <a:schemeClr val="bg1"/>
                          </a:solidFill>
                          <a:effectLst/>
                          <a:latin typeface="Aptos" panose="020B0004020202020204" pitchFamily="34" charset="0"/>
                          <a:ea typeface="+mn-ea"/>
                          <a:cs typeface="+mn-cs"/>
                        </a:rPr>
                        <a:t>ΠΕΡΙΟΧΗ</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Έως</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a:solidFill>
                            <a:schemeClr val="bg1"/>
                          </a:solidFill>
                          <a:effectLst/>
                          <a:latin typeface="Aptos" panose="020B0004020202020204" pitchFamily="34" charset="0"/>
                          <a:ea typeface="+mn-ea"/>
                          <a:cs typeface="+mn-cs"/>
                        </a:rPr>
                        <a:t>β</a:t>
                      </a:r>
                      <a:r>
                        <a:rPr lang="en-US" sz="1200" b="1" u="none" strike="noStrike" kern="1200" dirty="0" err="1">
                          <a:solidFill>
                            <a:schemeClr val="bg1"/>
                          </a:solidFill>
                          <a:effectLst/>
                          <a:latin typeface="Aptos" panose="020B0004020202020204" pitchFamily="34" charset="0"/>
                          <a:ea typeface="+mn-ea"/>
                          <a:cs typeface="+mn-cs"/>
                        </a:rPr>
                        <a:t>άθμι</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2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Αττική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Βόρει</a:t>
                      </a:r>
                      <a:r>
                        <a:rPr lang="en-US" sz="12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Κεντρική</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Ελλάδ</a:t>
                      </a:r>
                      <a:r>
                        <a:rPr lang="en-US" sz="12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Κρήτη</a:t>
                      </a:r>
                      <a:r>
                        <a:rPr lang="en-US" sz="1200" b="1" u="none" strike="noStrike" kern="1200" dirty="0">
                          <a:solidFill>
                            <a:schemeClr val="bg1"/>
                          </a:solidFill>
                          <a:effectLst/>
                          <a:latin typeface="Aptos" panose="020B0004020202020204" pitchFamily="34" charset="0"/>
                          <a:ea typeface="+mn-ea"/>
                          <a:cs typeface="+mn-cs"/>
                        </a:rPr>
                        <a:t> </a:t>
                      </a:r>
                      <a:r>
                        <a:rPr lang="el-GR" sz="1200" b="1" u="none" strike="noStrike" kern="1200" dirty="0">
                          <a:solidFill>
                            <a:schemeClr val="bg1"/>
                          </a:solidFill>
                          <a:effectLst/>
                          <a:latin typeface="Aptos" panose="020B0004020202020204" pitchFamily="34" charset="0"/>
                          <a:ea typeface="+mn-ea"/>
                          <a:cs typeface="+mn-cs"/>
                        </a:rPr>
                        <a:t>&amp;</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νησιά</a:t>
                      </a:r>
                      <a:r>
                        <a:rPr lang="en-US" sz="1200" b="1" u="none" strike="noStrike" kern="1200" dirty="0">
                          <a:solidFill>
                            <a:schemeClr val="bg1"/>
                          </a:solidFill>
                          <a:effectLst/>
                          <a:latin typeface="Aptos" panose="020B0004020202020204" pitchFamily="34" charset="0"/>
                          <a:ea typeface="+mn-ea"/>
                          <a:cs typeface="+mn-cs"/>
                        </a:rPr>
                        <a:t> </a:t>
                      </a:r>
                      <a:r>
                        <a:rPr lang="en-US" sz="1200" b="1" u="none" strike="noStrike" kern="1200" dirty="0" err="1">
                          <a:solidFill>
                            <a:schemeClr val="bg1"/>
                          </a:solidFill>
                          <a:effectLst/>
                          <a:latin typeface="Aptos" panose="020B0004020202020204" pitchFamily="34" charset="0"/>
                          <a:ea typeface="+mn-ea"/>
                          <a:cs typeface="+mn-cs"/>
                        </a:rPr>
                        <a:t>Αιγ</a:t>
                      </a:r>
                      <a:r>
                        <a:rPr lang="en-US" sz="12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Αστική</a:t>
                      </a:r>
                      <a:r>
                        <a:rPr lang="en-US" sz="1200" b="1" u="none" strike="noStrike" kern="1200" dirty="0">
                          <a:solidFill>
                            <a:schemeClr val="bg1"/>
                          </a:solidFill>
                          <a:effectLst/>
                          <a:latin typeface="Aptos" panose="020B0004020202020204" pitchFamily="34" charset="0"/>
                          <a:ea typeface="+mn-ea"/>
                          <a:cs typeface="+mn-cs"/>
                        </a:rPr>
                        <a:t> π</a:t>
                      </a:r>
                      <a:r>
                        <a:rPr lang="en-US" sz="1200" b="1" u="none" strike="noStrike" kern="1200" dirty="0" err="1">
                          <a:solidFill>
                            <a:schemeClr val="bg1"/>
                          </a:solidFill>
                          <a:effectLst/>
                          <a:latin typeface="Aptos" panose="020B0004020202020204" pitchFamily="34" charset="0"/>
                          <a:ea typeface="+mn-ea"/>
                          <a:cs typeface="+mn-cs"/>
                        </a:rPr>
                        <a:t>εριοχή</a:t>
                      </a:r>
                      <a:endParaRPr lang="en-US" sz="12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200" b="1" u="none" strike="noStrike" kern="1200" dirty="0" err="1">
                          <a:solidFill>
                            <a:schemeClr val="bg1"/>
                          </a:solidFill>
                          <a:effectLst/>
                          <a:latin typeface="Aptos" panose="020B0004020202020204" pitchFamily="34" charset="0"/>
                          <a:ea typeface="+mn-ea"/>
                          <a:cs typeface="+mn-cs"/>
                        </a:rPr>
                        <a:t>Ημι</a:t>
                      </a:r>
                      <a:r>
                        <a:rPr lang="en-US" sz="12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200" b="1" i="0" u="none" strike="noStrike" dirty="0" err="1">
                          <a:effectLst/>
                          <a:latin typeface="Aptos" panose="020B0004020202020204" pitchFamily="34" charset="0"/>
                        </a:rPr>
                        <a:t>Τη</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χρόνι</a:t>
                      </a:r>
                      <a:r>
                        <a:rPr lang="en-US" sz="1200" b="1" i="0" u="none" strike="noStrike" dirty="0">
                          <a:effectLst/>
                          <a:latin typeface="Aptos" panose="020B0004020202020204" pitchFamily="34" charset="0"/>
                        </a:rPr>
                        <a:t>α νεφρική νόσο</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58.2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56.7</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20.3</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οικογενει</a:t>
                      </a:r>
                      <a:r>
                        <a:rPr lang="en-US" sz="1200" b="1" i="0" u="none" strike="noStrike" dirty="0">
                          <a:effectLst/>
                          <a:latin typeface="Aptos" panose="020B0004020202020204" pitchFamily="34" charset="0"/>
                        </a:rPr>
                        <a:t>ακό ιστορικό</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10.9</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83.4</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200" b="1" i="0" u="none" strike="noStrike">
                          <a:effectLst/>
                          <a:latin typeface="Aptos" panose="020B0004020202020204" pitchFamily="34" charset="0"/>
                        </a:rPr>
                        <a:t>Την μεγάλη ηλικία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23.8</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62.8</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200" b="1" i="0" u="none" strike="noStrike" dirty="0" err="1">
                          <a:effectLst/>
                          <a:latin typeface="Aptos" panose="020B0004020202020204" pitchFamily="34" charset="0"/>
                        </a:rPr>
                        <a:t>Την</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δι</a:t>
                      </a:r>
                      <a:r>
                        <a:rPr lang="en-US" sz="1200" b="1" i="0" u="none" strike="noStrike" dirty="0">
                          <a:effectLst/>
                          <a:latin typeface="Aptos" panose="020B0004020202020204" pitchFamily="34" charset="0"/>
                        </a:rPr>
                        <a:t>ατροφή πλούσια σε αλάτι και υπερεπεξεργασμένα τρόφιμα</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12.3</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4109114782"/>
                  </a:ext>
                </a:extLst>
              </a:tr>
              <a:tr h="208840">
                <a:tc rowSpan="4">
                  <a:txBody>
                    <a:bodyPr/>
                    <a:lstStyle/>
                    <a:p>
                      <a:pPr algn="l" fontAlgn="t">
                        <a:buNone/>
                      </a:pPr>
                      <a:r>
                        <a:rPr lang="en-US" sz="1200" b="1" i="0" u="none" strike="noStrike">
                          <a:effectLst/>
                          <a:latin typeface="Aptos" panose="020B0004020202020204" pitchFamily="34" charset="0"/>
                        </a:rPr>
                        <a:t>Την συστηματική κατανάλωση αλκοόλ΄</a:t>
                      </a: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4.5</a:t>
                      </a:r>
                    </a:p>
                  </a:txBody>
                  <a:tcPr marL="7620" marR="7620" marT="7620" marB="0" anchor="ctr"/>
                </a:tc>
                <a:extLst>
                  <a:ext uri="{0D108BD9-81ED-4DB2-BD59-A6C34878D82A}">
                    <a16:rowId xmlns:a16="http://schemas.microsoft.com/office/drawing/2014/main" val="3931165341"/>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13.9</a:t>
                      </a:r>
                    </a:p>
                  </a:txBody>
                  <a:tcPr marL="7620" marR="7620" marT="7620" marB="0" anchor="ctr"/>
                </a:tc>
                <a:extLst>
                  <a:ext uri="{0D108BD9-81ED-4DB2-BD59-A6C34878D82A}">
                    <a16:rowId xmlns:a16="http://schemas.microsoft.com/office/drawing/2014/main" val="498918968"/>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74.6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78.8</a:t>
                      </a:r>
                    </a:p>
                  </a:txBody>
                  <a:tcPr marL="7620" marR="7620" marT="7620" marB="0" anchor="ctr"/>
                </a:tc>
                <a:extLst>
                  <a:ext uri="{0D108BD9-81ED-4DB2-BD59-A6C34878D82A}">
                    <a16:rowId xmlns:a16="http://schemas.microsoft.com/office/drawing/2014/main" val="969364755"/>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1916886556"/>
                  </a:ext>
                </a:extLst>
              </a:tr>
              <a:tr h="208840">
                <a:tc rowSpan="4">
                  <a:txBody>
                    <a:bodyPr/>
                    <a:lstStyle/>
                    <a:p>
                      <a:pPr algn="l" fontAlgn="t">
                        <a:buNone/>
                      </a:pPr>
                      <a:r>
                        <a:rPr lang="en-US" sz="1200" b="1" i="0" u="none" strike="noStrike" dirty="0" err="1">
                          <a:effectLst/>
                          <a:latin typeface="Aptos" panose="020B0004020202020204" pitchFamily="34" charset="0"/>
                        </a:rPr>
                        <a:t>Το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έντονο</a:t>
                      </a:r>
                      <a:r>
                        <a:rPr lang="en-US" sz="1200" b="1" i="0" u="none" strike="noStrike" dirty="0">
                          <a:effectLst/>
                          <a:latin typeface="Aptos" panose="020B0004020202020204" pitchFamily="34" charset="0"/>
                        </a:rPr>
                        <a:t> </a:t>
                      </a:r>
                      <a:r>
                        <a:rPr lang="en-US" sz="1200" b="1" i="0" u="none" strike="noStrike" dirty="0" err="1">
                          <a:effectLst/>
                          <a:latin typeface="Aptos" panose="020B0004020202020204" pitchFamily="34" charset="0"/>
                        </a:rPr>
                        <a:t>άγχος</a:t>
                      </a:r>
                      <a:endParaRPr lang="en-US" sz="1200" b="1" i="0" u="none" strike="noStrike" dirty="0">
                        <a:effectLst/>
                        <a:latin typeface="Aptos" panose="020B0004020202020204" pitchFamily="34" charset="0"/>
                      </a:endParaRPr>
                    </a:p>
                  </a:txBody>
                  <a:tcPr marL="7620" marR="7620" marT="7620" marB="0"/>
                </a:tc>
                <a:tc>
                  <a:txBody>
                    <a:bodyPr/>
                    <a:lstStyle/>
                    <a:p>
                      <a:pPr algn="l" fontAlgn="ctr">
                        <a:buNone/>
                      </a:pPr>
                      <a:r>
                        <a:rPr lang="en-US" sz="1200" b="0" i="0" u="none" strike="noStrike">
                          <a:effectLst/>
                          <a:latin typeface="Aptos" panose="020B0004020202020204" pitchFamily="34" charset="0"/>
                        </a:rPr>
                        <a:t>καθόλου &amp; ελάχιστα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3.4</a:t>
                      </a:r>
                    </a:p>
                  </a:txBody>
                  <a:tcPr marL="7620" marR="7620" marT="7620" marB="0" anchor="ctr"/>
                </a:tc>
                <a:extLst>
                  <a:ext uri="{0D108BD9-81ED-4DB2-BD59-A6C34878D82A}">
                    <a16:rowId xmlns:a16="http://schemas.microsoft.com/office/drawing/2014/main" val="2716423017"/>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μέτρια</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a:t>
                      </a:r>
                    </a:p>
                  </a:txBody>
                  <a:tcPr marL="7620" marR="7620" marT="7620" marB="0" anchor="ctr"/>
                </a:tc>
                <a:extLst>
                  <a:ext uri="{0D108BD9-81ED-4DB2-BD59-A6C34878D82A}">
                    <a16:rowId xmlns:a16="http://schemas.microsoft.com/office/drawing/2014/main" val="2789285230"/>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αρκετά &amp; πολύ</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87.8</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91.9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88.5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90.5</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86.7</a:t>
                      </a:r>
                    </a:p>
                  </a:txBody>
                  <a:tcPr marL="7620" marR="7620" marT="7620" marB="0" anchor="ctr"/>
                </a:tc>
                <a:extLst>
                  <a:ext uri="{0D108BD9-81ED-4DB2-BD59-A6C34878D82A}">
                    <a16:rowId xmlns:a16="http://schemas.microsoft.com/office/drawing/2014/main" val="3310194433"/>
                  </a:ext>
                </a:extLst>
              </a:tr>
              <a:tr h="208840">
                <a:tc vMerge="1">
                  <a:txBody>
                    <a:bodyPr/>
                    <a:lstStyle/>
                    <a:p>
                      <a:endParaRPr lang="en-US"/>
                    </a:p>
                  </a:txBody>
                  <a:tcPr/>
                </a:tc>
                <a:tc>
                  <a:txBody>
                    <a:bodyPr/>
                    <a:lstStyle/>
                    <a:p>
                      <a:pPr algn="l" fontAlgn="ctr">
                        <a:buNone/>
                      </a:pPr>
                      <a:r>
                        <a:rPr lang="en-US" sz="12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2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200" b="0" i="0" u="none" strike="noStrike" dirty="0">
                          <a:effectLst/>
                          <a:latin typeface="Aptos" panose="020B0004020202020204" pitchFamily="34" charset="0"/>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15543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5F54-61C5-67C5-9B3D-E164E3C5C1D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1A0D7D0B-79F3-D706-CC53-AC119A107C99}"/>
              </a:ext>
            </a:extLst>
          </p:cNvPr>
          <p:cNvSpPr>
            <a:spLocks noGrp="1"/>
          </p:cNvSpPr>
          <p:nvPr>
            <p:ph type="sldNum" sz="quarter" idx="8"/>
          </p:nvPr>
        </p:nvSpPr>
        <p:spPr/>
        <p:txBody>
          <a:bodyPr/>
          <a:lstStyle/>
          <a:p>
            <a:pPr algn="ctr">
              <a:defRPr/>
            </a:pPr>
            <a:fld id="{20F338DA-BC85-4453-8B11-3974063323BF}" type="slidenum">
              <a:rPr lang="el-GR" altLang="en-US"/>
              <a:pPr algn="ctr">
                <a:defRPr/>
              </a:pPr>
              <a:t>18</a:t>
            </a:fld>
            <a:endParaRPr lang="el-GR" altLang="en-US" dirty="0"/>
          </a:p>
        </p:txBody>
      </p:sp>
      <p:sp>
        <p:nvSpPr>
          <p:cNvPr id="4120" name="Rectangle 8">
            <a:extLst>
              <a:ext uri="{FF2B5EF4-FFF2-40B4-BE49-F238E27FC236}">
                <a16:creationId xmlns:a16="http://schemas.microsoft.com/office/drawing/2014/main" id="{2848749F-8FAE-66AC-FC02-7639C3A9930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8422D17B-E0BF-1817-06F9-56D7A6728527}"/>
              </a:ext>
            </a:extLst>
          </p:cNvPr>
          <p:cNvGraphicFramePr/>
          <p:nvPr>
            <p:extLst>
              <p:ext uri="{D42A27DB-BD31-4B8C-83A1-F6EECF244321}">
                <p14:modId xmlns:p14="http://schemas.microsoft.com/office/powerpoint/2010/main" val="1905053521"/>
              </p:ext>
            </p:extLst>
          </p:nvPr>
        </p:nvGraphicFramePr>
        <p:xfrm>
          <a:off x="178565" y="963860"/>
          <a:ext cx="11388594"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2176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A881D-F5C2-1B78-E0F0-4C377CC4AEA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398C1C1-0607-CA03-AAED-002401721B53}"/>
              </a:ext>
            </a:extLst>
          </p:cNvPr>
          <p:cNvSpPr>
            <a:spLocks noGrp="1"/>
          </p:cNvSpPr>
          <p:nvPr>
            <p:ph type="sldNum" sz="quarter" idx="8"/>
          </p:nvPr>
        </p:nvSpPr>
        <p:spPr/>
        <p:txBody>
          <a:bodyPr/>
          <a:lstStyle/>
          <a:p>
            <a:pPr algn="ctr">
              <a:defRPr/>
            </a:pPr>
            <a:fld id="{20F338DA-BC85-4453-8B11-3974063323BF}" type="slidenum">
              <a:rPr lang="el-GR" altLang="en-US"/>
              <a:pPr algn="ctr">
                <a:defRPr/>
              </a:pPr>
              <a:t>19</a:t>
            </a:fld>
            <a:endParaRPr lang="el-GR" altLang="en-US" dirty="0"/>
          </a:p>
        </p:txBody>
      </p:sp>
      <p:sp>
        <p:nvSpPr>
          <p:cNvPr id="4120" name="Rectangle 8">
            <a:extLst>
              <a:ext uri="{FF2B5EF4-FFF2-40B4-BE49-F238E27FC236}">
                <a16:creationId xmlns:a16="http://schemas.microsoft.com/office/drawing/2014/main" id="{35B75F16-934C-BB5A-97E8-E6CB9179A6F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3426F206-7FBF-2A1B-7EC0-451ABE33114B}"/>
              </a:ext>
            </a:extLst>
          </p:cNvPr>
          <p:cNvGraphicFramePr>
            <a:graphicFrameLocks noGrp="1"/>
          </p:cNvGraphicFramePr>
          <p:nvPr>
            <p:extLst>
              <p:ext uri="{D42A27DB-BD31-4B8C-83A1-F6EECF244321}">
                <p14:modId xmlns:p14="http://schemas.microsoft.com/office/powerpoint/2010/main" val="2079097232"/>
              </p:ext>
            </p:extLst>
          </p:nvPr>
        </p:nvGraphicFramePr>
        <p:xfrm>
          <a:off x="1428644" y="1054408"/>
          <a:ext cx="9309943" cy="5382309"/>
        </p:xfrm>
        <a:graphic>
          <a:graphicData uri="http://schemas.openxmlformats.org/drawingml/2006/table">
            <a:tbl>
              <a:tblPr>
                <a:tableStyleId>{93296810-A885-4BE3-A3E7-6D5BEEA58F35}</a:tableStyleId>
              </a:tblPr>
              <a:tblGrid>
                <a:gridCol w="3647101">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Κά</a:t>
                      </a:r>
                      <a:r>
                        <a:rPr lang="en-US" sz="1300" b="0" i="0" u="none" strike="noStrike" dirty="0">
                          <a:effectLst/>
                          <a:latin typeface="Aptos" panose="020B0004020202020204" pitchFamily="34" charset="0"/>
                        </a:rPr>
                        <a:t>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61.9</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Παχυσαρκία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Υψηλή αρτηριακή πίεση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l-GR" sz="1300" b="0" i="0" u="none" strike="noStrike" dirty="0">
                          <a:effectLst/>
                          <a:latin typeface="Aptos" panose="020B0004020202020204" pitchFamily="34" charset="0"/>
                        </a:rPr>
                        <a:t>Έντονο</a:t>
                      </a:r>
                      <a:r>
                        <a:rPr lang="en-US" sz="1300" b="0" i="0" u="none" strike="noStrike" dirty="0">
                          <a:effectLst/>
                          <a:latin typeface="Aptos" panose="020B0004020202020204" pitchFamily="34" charset="0"/>
                        </a:rPr>
                        <a:t> </a:t>
                      </a:r>
                      <a:r>
                        <a:rPr lang="el-GR" sz="1300" b="0" i="0" u="none" strike="noStrike" dirty="0">
                          <a:effectLst/>
                          <a:latin typeface="Aptos" panose="020B0004020202020204" pitchFamily="34" charset="0"/>
                        </a:rPr>
                        <a:t>άγχος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42.8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58.9</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Υψηλή LDL («κακή») χοληστερόλη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31.4</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Οικογενειακό ιστορικό πρόωρης καρδιαγγειακής νόσου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extLst>
                  <a:ext uri="{0D108BD9-81ED-4DB2-BD59-A6C34878D82A}">
                    <a16:rowId xmlns:a16="http://schemas.microsoft.com/office/drawing/2014/main" val="3612359379"/>
                  </a:ext>
                </a:extLst>
              </a:tr>
              <a:tr h="310205">
                <a:tc>
                  <a:txBody>
                    <a:bodyPr/>
                    <a:lstStyle/>
                    <a:p>
                      <a:pPr algn="l" fontAlgn="ctr">
                        <a:buNone/>
                      </a:pPr>
                      <a:r>
                        <a:rPr lang="en-US" sz="1300" b="0" i="0" u="none" strike="noStrike">
                          <a:effectLst/>
                          <a:latin typeface="Aptos" panose="020B0004020202020204" pitchFamily="34" charset="0"/>
                        </a:rPr>
                        <a:t>Έλλειψη σωματικής δραστηριότητας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30.9</a:t>
                      </a:r>
                    </a:p>
                  </a:txBody>
                  <a:tcPr marL="7620" marR="7620" marT="7620" marB="0" anchor="ctr"/>
                </a:tc>
                <a:extLst>
                  <a:ext uri="{0D108BD9-81ED-4DB2-BD59-A6C34878D82A}">
                    <a16:rowId xmlns:a16="http://schemas.microsoft.com/office/drawing/2014/main" val="129070033"/>
                  </a:ext>
                </a:extLst>
              </a:tr>
              <a:tr h="310205">
                <a:tc>
                  <a:txBody>
                    <a:bodyPr/>
                    <a:lstStyle/>
                    <a:p>
                      <a:pPr algn="l" fontAlgn="ctr">
                        <a:buNone/>
                      </a:pPr>
                      <a:r>
                        <a:rPr lang="en-US" sz="1300" b="0" i="0" u="none" strike="noStrike">
                          <a:effectLst/>
                          <a:latin typeface="Aptos" panose="020B0004020202020204" pitchFamily="34" charset="0"/>
                        </a:rPr>
                        <a:t>Σακχαρώδης διαβήτης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extLst>
                  <a:ext uri="{0D108BD9-81ED-4DB2-BD59-A6C34878D82A}">
                    <a16:rowId xmlns:a16="http://schemas.microsoft.com/office/drawing/2014/main" val="4011378721"/>
                  </a:ext>
                </a:extLst>
              </a:tr>
              <a:tr h="310205">
                <a:tc>
                  <a:txBody>
                    <a:bodyPr/>
                    <a:lstStyle/>
                    <a:p>
                      <a:pPr algn="l" fontAlgn="ctr">
                        <a:buNone/>
                      </a:pPr>
                      <a:r>
                        <a:rPr lang="en-US" sz="1300" b="0" i="0" u="none" strike="noStrike">
                          <a:effectLst/>
                          <a:latin typeface="Aptos" panose="020B0004020202020204" pitchFamily="34" charset="0"/>
                        </a:rPr>
                        <a:t>Διατροφή πλούσια σε αλάτι και υπερεπεξεργασμένα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28.8</a:t>
                      </a:r>
                    </a:p>
                  </a:txBody>
                  <a:tcPr marL="7620" marR="7620" marT="7620" marB="0" anchor="ctr"/>
                </a:tc>
                <a:extLst>
                  <a:ext uri="{0D108BD9-81ED-4DB2-BD59-A6C34878D82A}">
                    <a16:rowId xmlns:a16="http://schemas.microsoft.com/office/drawing/2014/main" val="164233227"/>
                  </a:ext>
                </a:extLst>
              </a:tr>
              <a:tr h="310205">
                <a:tc>
                  <a:txBody>
                    <a:bodyPr/>
                    <a:lstStyle/>
                    <a:p>
                      <a:pPr algn="l" fontAlgn="ctr">
                        <a:buNone/>
                      </a:pPr>
                      <a:r>
                        <a:rPr lang="en-US" sz="1300" b="0" i="0" u="none" strike="noStrike">
                          <a:effectLst/>
                          <a:latin typeface="Aptos" panose="020B0004020202020204" pitchFamily="34" charset="0"/>
                        </a:rPr>
                        <a:t>Συστηματική υπερβολική κατανάλωση αλκοόλ</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extLst>
                  <a:ext uri="{0D108BD9-81ED-4DB2-BD59-A6C34878D82A}">
                    <a16:rowId xmlns:a16="http://schemas.microsoft.com/office/drawing/2014/main" val="1552675033"/>
                  </a:ext>
                </a:extLst>
              </a:tr>
              <a:tr h="310205">
                <a:tc>
                  <a:txBody>
                    <a:bodyPr/>
                    <a:lstStyle/>
                    <a:p>
                      <a:pPr algn="l" fontAlgn="ctr">
                        <a:buNone/>
                      </a:pPr>
                      <a:r>
                        <a:rPr lang="en-US" sz="1300" b="0" i="0" u="none" strike="noStrike">
                          <a:effectLst/>
                          <a:latin typeface="Aptos" panose="020B0004020202020204" pitchFamily="34" charset="0"/>
                        </a:rPr>
                        <a:t>Μεγάλη ηλικία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extLst>
                  <a:ext uri="{0D108BD9-81ED-4DB2-BD59-A6C34878D82A}">
                    <a16:rowId xmlns:a16="http://schemas.microsoft.com/office/drawing/2014/main" val="631589663"/>
                  </a:ext>
                </a:extLst>
              </a:tr>
              <a:tr h="310205">
                <a:tc>
                  <a:txBody>
                    <a:bodyPr/>
                    <a:lstStyle/>
                    <a:p>
                      <a:pPr algn="l" fontAlgn="ctr">
                        <a:buNone/>
                      </a:pPr>
                      <a:r>
                        <a:rPr lang="en-US" sz="1300" b="0" i="0" u="none" strike="noStrike">
                          <a:effectLst/>
                          <a:latin typeface="Aptos" panose="020B0004020202020204" pitchFamily="34" charset="0"/>
                        </a:rPr>
                        <a:t>Χρόνια νεφρική νόσος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497920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3A84-CFC0-9B6A-6C3D-6F80E04EB1B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3C6D785-BF2E-70C0-FCB0-14A9DAF37BB7}"/>
              </a:ext>
            </a:extLst>
          </p:cNvPr>
          <p:cNvSpPr>
            <a:spLocks noGrp="1"/>
          </p:cNvSpPr>
          <p:nvPr>
            <p:ph type="sldNum" sz="quarter" idx="8"/>
          </p:nvPr>
        </p:nvSpPr>
        <p:spPr/>
        <p:txBody>
          <a:bodyPr/>
          <a:lstStyle/>
          <a:p>
            <a:pPr algn="ctr">
              <a:defRPr/>
            </a:pPr>
            <a:fld id="{20F338DA-BC85-4453-8B11-3974063323BF}" type="slidenum">
              <a:rPr lang="el-GR" altLang="en-US"/>
              <a:pPr algn="ctr">
                <a:defRPr/>
              </a:pPr>
              <a:t>20</a:t>
            </a:fld>
            <a:endParaRPr lang="el-GR" altLang="en-US" dirty="0"/>
          </a:p>
        </p:txBody>
      </p:sp>
      <p:sp>
        <p:nvSpPr>
          <p:cNvPr id="4120" name="Rectangle 8">
            <a:extLst>
              <a:ext uri="{FF2B5EF4-FFF2-40B4-BE49-F238E27FC236}">
                <a16:creationId xmlns:a16="http://schemas.microsoft.com/office/drawing/2014/main" id="{D0F8012A-7267-E8A6-3F4C-AFB9248FD37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Ποιοι από αυτούς τους  παράγοντες αυξάνουν περισσότερο τον κίνδυνο καρδιαγγειακής νόσου;</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27CB7D3A-2BD9-1E6D-0DE6-34B37D4C12AD}"/>
              </a:ext>
            </a:extLst>
          </p:cNvPr>
          <p:cNvGraphicFramePr>
            <a:graphicFrameLocks noGrp="1"/>
          </p:cNvGraphicFramePr>
          <p:nvPr>
            <p:extLst>
              <p:ext uri="{D42A27DB-BD31-4B8C-83A1-F6EECF244321}">
                <p14:modId xmlns:p14="http://schemas.microsoft.com/office/powerpoint/2010/main" val="3784184228"/>
              </p:ext>
            </p:extLst>
          </p:nvPr>
        </p:nvGraphicFramePr>
        <p:xfrm>
          <a:off x="731061" y="987068"/>
          <a:ext cx="11033760" cy="5503368"/>
        </p:xfrm>
        <a:graphic>
          <a:graphicData uri="http://schemas.openxmlformats.org/drawingml/2006/table">
            <a:tbl>
              <a:tblPr>
                <a:tableStyleId>{93296810-A885-4BE3-A3E7-6D5BEEA58F35}</a:tableStyleId>
              </a:tblPr>
              <a:tblGrid>
                <a:gridCol w="355452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Κά</a:t>
                      </a:r>
                      <a:r>
                        <a:rPr lang="en-US" sz="1300" b="0" i="0" u="none" strike="noStrike" dirty="0">
                          <a:effectLst/>
                          <a:latin typeface="Aptos" panose="020B0004020202020204" pitchFamily="34" charset="0"/>
                        </a:rPr>
                        <a:t>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62.8</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Παχυσαρκία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53.5</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Υψηλή αρτηριακή πίεση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l-GR" sz="1300" b="0" i="0" u="none" strike="noStrike" dirty="0">
                          <a:effectLst/>
                          <a:latin typeface="Aptos" panose="020B0004020202020204" pitchFamily="34" charset="0"/>
                        </a:rPr>
                        <a:t>Έντονο</a:t>
                      </a:r>
                      <a:r>
                        <a:rPr lang="en-US" sz="1300" b="0" i="0" u="none" strike="noStrike" dirty="0">
                          <a:effectLst/>
                          <a:latin typeface="Aptos" panose="020B0004020202020204" pitchFamily="34" charset="0"/>
                        </a:rPr>
                        <a:t> </a:t>
                      </a:r>
                      <a:r>
                        <a:rPr lang="el-GR" sz="1300" b="0" i="0" u="none" strike="noStrike" dirty="0">
                          <a:effectLst/>
                          <a:latin typeface="Aptos" panose="020B0004020202020204" pitchFamily="34" charset="0"/>
                        </a:rPr>
                        <a:t>άγχος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46.8</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Υψηλή LDL («κακή») χοληστερόλη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37.1</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Οικογενειακό ιστορικό πρόωρης καρδιαγγειακής νόσου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extLst>
                  <a:ext uri="{0D108BD9-81ED-4DB2-BD59-A6C34878D82A}">
                    <a16:rowId xmlns:a16="http://schemas.microsoft.com/office/drawing/2014/main" val="521658053"/>
                  </a:ext>
                </a:extLst>
              </a:tr>
              <a:tr h="310205">
                <a:tc>
                  <a:txBody>
                    <a:bodyPr/>
                    <a:lstStyle/>
                    <a:p>
                      <a:pPr algn="l" fontAlgn="ctr">
                        <a:buNone/>
                      </a:pPr>
                      <a:r>
                        <a:rPr lang="en-US" sz="1300" b="0" i="0" u="none" strike="noStrike">
                          <a:effectLst/>
                          <a:latin typeface="Aptos" panose="020B0004020202020204" pitchFamily="34" charset="0"/>
                        </a:rPr>
                        <a:t>Έλλειψη σωματικής δραστηριότητας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33.4</a:t>
                      </a:r>
                    </a:p>
                  </a:txBody>
                  <a:tcPr marL="7620" marR="7620" marT="7620" marB="0" anchor="ctr"/>
                </a:tc>
                <a:extLst>
                  <a:ext uri="{0D108BD9-81ED-4DB2-BD59-A6C34878D82A}">
                    <a16:rowId xmlns:a16="http://schemas.microsoft.com/office/drawing/2014/main" val="2322061513"/>
                  </a:ext>
                </a:extLst>
              </a:tr>
              <a:tr h="310205">
                <a:tc>
                  <a:txBody>
                    <a:bodyPr/>
                    <a:lstStyle/>
                    <a:p>
                      <a:pPr algn="l" fontAlgn="ctr">
                        <a:buNone/>
                      </a:pPr>
                      <a:r>
                        <a:rPr lang="en-US" sz="1300" b="0" i="0" u="none" strike="noStrike">
                          <a:effectLst/>
                          <a:latin typeface="Aptos" panose="020B0004020202020204" pitchFamily="34" charset="0"/>
                        </a:rPr>
                        <a:t>Σακχαρώδης διαβήτης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26.4</a:t>
                      </a:r>
                    </a:p>
                  </a:txBody>
                  <a:tcPr marL="7620" marR="7620" marT="7620" marB="0" anchor="ctr"/>
                </a:tc>
                <a:extLst>
                  <a:ext uri="{0D108BD9-81ED-4DB2-BD59-A6C34878D82A}">
                    <a16:rowId xmlns:a16="http://schemas.microsoft.com/office/drawing/2014/main" val="975811416"/>
                  </a:ext>
                </a:extLst>
              </a:tr>
              <a:tr h="310205">
                <a:tc>
                  <a:txBody>
                    <a:bodyPr/>
                    <a:lstStyle/>
                    <a:p>
                      <a:pPr algn="l" fontAlgn="ctr">
                        <a:buNone/>
                      </a:pPr>
                      <a:r>
                        <a:rPr lang="en-US" sz="1300" b="0" i="0" u="none" strike="noStrike">
                          <a:effectLst/>
                          <a:latin typeface="Aptos" panose="020B0004020202020204" pitchFamily="34" charset="0"/>
                        </a:rPr>
                        <a:t>Διατροφή πλούσια σε αλάτι και υπερεπεξεργασμένα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25.5</a:t>
                      </a:r>
                    </a:p>
                  </a:txBody>
                  <a:tcPr marL="7620" marR="7620" marT="7620" marB="0" anchor="ctr"/>
                </a:tc>
                <a:extLst>
                  <a:ext uri="{0D108BD9-81ED-4DB2-BD59-A6C34878D82A}">
                    <a16:rowId xmlns:a16="http://schemas.microsoft.com/office/drawing/2014/main" val="1260456341"/>
                  </a:ext>
                </a:extLst>
              </a:tr>
              <a:tr h="310205">
                <a:tc>
                  <a:txBody>
                    <a:bodyPr/>
                    <a:lstStyle/>
                    <a:p>
                      <a:pPr algn="l" fontAlgn="ctr">
                        <a:buNone/>
                      </a:pPr>
                      <a:r>
                        <a:rPr lang="en-US" sz="1300" b="0" i="0" u="none" strike="noStrike">
                          <a:effectLst/>
                          <a:latin typeface="Aptos" panose="020B0004020202020204" pitchFamily="34" charset="0"/>
                        </a:rPr>
                        <a:t>Συστηματική υπερβολική κατανάλωση αλκοόλ</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18.9</a:t>
                      </a:r>
                    </a:p>
                  </a:txBody>
                  <a:tcPr marL="7620" marR="7620" marT="7620" marB="0" anchor="ctr"/>
                </a:tc>
                <a:extLst>
                  <a:ext uri="{0D108BD9-81ED-4DB2-BD59-A6C34878D82A}">
                    <a16:rowId xmlns:a16="http://schemas.microsoft.com/office/drawing/2014/main" val="3157051777"/>
                  </a:ext>
                </a:extLst>
              </a:tr>
              <a:tr h="310205">
                <a:tc>
                  <a:txBody>
                    <a:bodyPr/>
                    <a:lstStyle/>
                    <a:p>
                      <a:pPr algn="l" fontAlgn="ctr">
                        <a:buNone/>
                      </a:pPr>
                      <a:r>
                        <a:rPr lang="en-US" sz="1300" b="0" i="0" u="none" strike="noStrike">
                          <a:effectLst/>
                          <a:latin typeface="Aptos" panose="020B0004020202020204" pitchFamily="34" charset="0"/>
                        </a:rPr>
                        <a:t>Μεγάλη ηλικία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Χρόνια νεφρική νόσος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Δεν γνωρίζω/δεν είμαι σίγουρος/η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1573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A99C7-D6AE-621A-58EC-22EBC9DF8F40}"/>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FF38070F-7F48-C58D-5DDB-5C6812E001F2}"/>
              </a:ext>
            </a:extLst>
          </p:cNvPr>
          <p:cNvGraphicFramePr/>
          <p:nvPr>
            <p:extLst>
              <p:ext uri="{D42A27DB-BD31-4B8C-83A1-F6EECF244321}">
                <p14:modId xmlns:p14="http://schemas.microsoft.com/office/powerpoint/2010/main" val="990601029"/>
              </p:ext>
            </p:extLst>
          </p:nvPr>
        </p:nvGraphicFramePr>
        <p:xfrm>
          <a:off x="-611036" y="1996986"/>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C54C1D3-43BD-9E6A-8030-99C59EAAF8AA}"/>
              </a:ext>
            </a:extLst>
          </p:cNvPr>
          <p:cNvSpPr>
            <a:spLocks noGrp="1"/>
          </p:cNvSpPr>
          <p:nvPr>
            <p:ph type="sldNum" sz="quarter" idx="8"/>
          </p:nvPr>
        </p:nvSpPr>
        <p:spPr/>
        <p:txBody>
          <a:bodyPr/>
          <a:lstStyle/>
          <a:p>
            <a:pPr algn="ctr">
              <a:defRPr/>
            </a:pPr>
            <a:fld id="{20F338DA-BC85-4453-8B11-3974063323BF}" type="slidenum">
              <a:rPr lang="el-GR" altLang="en-US"/>
              <a:pPr algn="ctr">
                <a:defRPr/>
              </a:pPr>
              <a:t>21</a:t>
            </a:fld>
            <a:endParaRPr lang="el-GR" altLang="en-US" dirty="0"/>
          </a:p>
        </p:txBody>
      </p:sp>
      <p:sp>
        <p:nvSpPr>
          <p:cNvPr id="4120" name="Rectangle 8">
            <a:extLst>
              <a:ext uri="{FF2B5EF4-FFF2-40B4-BE49-F238E27FC236}">
                <a16:creationId xmlns:a16="http://schemas.microsoft.com/office/drawing/2014/main" id="{E1905240-BF35-F6E3-52D9-3D9CC9C9FBC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Έχει τύχει να γνωρίζετε ποια είναι τα φυσιολογικά όρια αρτηριακής πίεσης, σακχάρου και χοληστερόλης;</a:t>
            </a:r>
          </a:p>
        </p:txBody>
      </p:sp>
      <p:sp>
        <p:nvSpPr>
          <p:cNvPr id="7" name="TextBox 6">
            <a:extLst>
              <a:ext uri="{FF2B5EF4-FFF2-40B4-BE49-F238E27FC236}">
                <a16:creationId xmlns:a16="http://schemas.microsoft.com/office/drawing/2014/main" id="{64B67372-A787-CCD4-ADEE-91EAAB20AB2A}"/>
              </a:ext>
            </a:extLst>
          </p:cNvPr>
          <p:cNvSpPr txBox="1"/>
          <p:nvPr/>
        </p:nvSpPr>
        <p:spPr>
          <a:xfrm>
            <a:off x="3173167" y="6037500"/>
            <a:ext cx="2743200" cy="340519"/>
          </a:xfrm>
          <a:prstGeom prst="roundRect">
            <a:avLst/>
          </a:prstGeom>
          <a:ln>
            <a:solidFill>
              <a:srgbClr val="1D9BA1"/>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Σίγουρα &amp; Μάλλον ναι: 74</a:t>
            </a:r>
            <a:r>
              <a:rPr lang="en-US" sz="1400" dirty="0">
                <a:latin typeface="Aptos" panose="020B0004020202020204" pitchFamily="34" charset="0"/>
                <a:ea typeface="Microsoft JhengHei" panose="020B0604030504040204" pitchFamily="34" charset="-120"/>
                <a:cs typeface="Microsoft Sans Serif" panose="020B0604020202020204" pitchFamily="34" charset="0"/>
              </a:rPr>
              <a:t>.9</a:t>
            </a:r>
            <a:r>
              <a:rPr lang="el-GR" sz="1400" dirty="0">
                <a:latin typeface="Aptos" panose="020B0004020202020204" pitchFamily="34" charset="0"/>
                <a:ea typeface="Microsoft JhengHei" panose="020B0604030504040204" pitchFamily="34" charset="-120"/>
                <a:cs typeface="Microsoft Sans Serif" panose="020B0604020202020204" pitchFamily="34" charset="0"/>
              </a:rPr>
              <a:t>%</a:t>
            </a:r>
          </a:p>
        </p:txBody>
      </p:sp>
      <p:sp>
        <p:nvSpPr>
          <p:cNvPr id="10" name="TextBox 9">
            <a:extLst>
              <a:ext uri="{FF2B5EF4-FFF2-40B4-BE49-F238E27FC236}">
                <a16:creationId xmlns:a16="http://schemas.microsoft.com/office/drawing/2014/main" id="{D9D8E9C5-B4A5-07D9-7531-772E163512E7}"/>
              </a:ext>
            </a:extLst>
          </p:cNvPr>
          <p:cNvSpPr txBox="1"/>
          <p:nvPr/>
        </p:nvSpPr>
        <p:spPr>
          <a:xfrm>
            <a:off x="278682" y="1339117"/>
            <a:ext cx="2743200" cy="340519"/>
          </a:xfrm>
          <a:prstGeom prst="roundRect">
            <a:avLst/>
          </a:prstGeom>
          <a:ln>
            <a:solidFill>
              <a:srgbClr val="CB6D6B"/>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Μάλλον όχι &amp; όχι: </a:t>
            </a:r>
            <a:r>
              <a:rPr lang="en-US" sz="1400" dirty="0">
                <a:latin typeface="Aptos" panose="020B0004020202020204" pitchFamily="34" charset="0"/>
                <a:ea typeface="Microsoft JhengHei" panose="020B0604030504040204" pitchFamily="34" charset="-120"/>
                <a:cs typeface="Microsoft Sans Serif" panose="020B0604020202020204" pitchFamily="34" charset="0"/>
              </a:rPr>
              <a:t>24.4</a:t>
            </a:r>
            <a:r>
              <a:rPr lang="el-GR" sz="1400" dirty="0">
                <a:latin typeface="Aptos" panose="020B0004020202020204" pitchFamily="34" charset="0"/>
                <a:ea typeface="Microsoft JhengHei" panose="020B0604030504040204" pitchFamily="34" charset="-120"/>
                <a:cs typeface="Microsoft Sans Serif" panose="020B0604020202020204" pitchFamily="34" charset="0"/>
              </a:rPr>
              <a:t>%</a:t>
            </a:r>
          </a:p>
        </p:txBody>
      </p:sp>
      <p:graphicFrame>
        <p:nvGraphicFramePr>
          <p:cNvPr id="4" name="Γράφημα 8">
            <a:extLst>
              <a:ext uri="{FF2B5EF4-FFF2-40B4-BE49-F238E27FC236}">
                <a16:creationId xmlns:a16="http://schemas.microsoft.com/office/drawing/2014/main" id="{CEDEF741-9DA5-DA61-446E-ADF8C93C2936}"/>
              </a:ext>
            </a:extLst>
          </p:cNvPr>
          <p:cNvGraphicFramePr/>
          <p:nvPr>
            <p:extLst>
              <p:ext uri="{D42A27DB-BD31-4B8C-83A1-F6EECF244321}">
                <p14:modId xmlns:p14="http://schemas.microsoft.com/office/powerpoint/2010/main" val="3553662485"/>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19579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458E-119C-DE7A-938C-42620A769F0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2B1A1AB-BCE4-1A3F-2591-6FB80BDD6931}"/>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ΑΝΑΓΝΩΡΙΣΗ ΣΥΜΠΤΩΜΑΤΩΝ </a:t>
            </a:r>
          </a:p>
        </p:txBody>
      </p:sp>
    </p:spTree>
    <p:extLst>
      <p:ext uri="{BB962C8B-B14F-4D97-AF65-F5344CB8AC3E}">
        <p14:creationId xmlns:p14="http://schemas.microsoft.com/office/powerpoint/2010/main" val="3025776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EC1D-350E-C1B5-49AF-97D2298E2CD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79C2FBD2-92A0-53AF-20B7-EE11ACFDB1F7}"/>
              </a:ext>
            </a:extLst>
          </p:cNvPr>
          <p:cNvSpPr>
            <a:spLocks noGrp="1"/>
          </p:cNvSpPr>
          <p:nvPr>
            <p:ph type="sldNum" sz="quarter" idx="8"/>
          </p:nvPr>
        </p:nvSpPr>
        <p:spPr/>
        <p:txBody>
          <a:bodyPr/>
          <a:lstStyle/>
          <a:p>
            <a:pPr algn="ctr">
              <a:defRPr/>
            </a:pPr>
            <a:fld id="{20F338DA-BC85-4453-8B11-3974063323BF}" type="slidenum">
              <a:rPr lang="el-GR" altLang="en-US"/>
              <a:pPr algn="ctr">
                <a:defRPr/>
              </a:pPr>
              <a:t>23</a:t>
            </a:fld>
            <a:endParaRPr lang="el-GR" altLang="en-US" dirty="0"/>
          </a:p>
        </p:txBody>
      </p:sp>
      <p:sp>
        <p:nvSpPr>
          <p:cNvPr id="4120" name="Rectangle 8">
            <a:extLst>
              <a:ext uri="{FF2B5EF4-FFF2-40B4-BE49-F238E27FC236}">
                <a16:creationId xmlns:a16="http://schemas.microsoft.com/office/drawing/2014/main" id="{5C9A95CE-3618-DDA2-A9EF-87120DADD029}"/>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50C795EF-027C-99C3-29A6-939206AE4E1E}"/>
              </a:ext>
            </a:extLst>
          </p:cNvPr>
          <p:cNvGraphicFramePr/>
          <p:nvPr>
            <p:extLst>
              <p:ext uri="{D42A27DB-BD31-4B8C-83A1-F6EECF244321}">
                <p14:modId xmlns:p14="http://schemas.microsoft.com/office/powerpoint/2010/main" val="3347779509"/>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6009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2CA1-3299-23AD-FEC3-FCFF708B9ED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EA9F8249-67D5-D00B-57E7-491859C225F1}"/>
              </a:ext>
            </a:extLst>
          </p:cNvPr>
          <p:cNvSpPr>
            <a:spLocks noGrp="1"/>
          </p:cNvSpPr>
          <p:nvPr>
            <p:ph type="sldNum" sz="quarter" idx="8"/>
          </p:nvPr>
        </p:nvSpPr>
        <p:spPr/>
        <p:txBody>
          <a:bodyPr/>
          <a:lstStyle/>
          <a:p>
            <a:pPr algn="ctr">
              <a:defRPr/>
            </a:pPr>
            <a:fld id="{20F338DA-BC85-4453-8B11-3974063323BF}" type="slidenum">
              <a:rPr lang="el-GR" altLang="en-US"/>
              <a:pPr algn="ctr">
                <a:defRPr/>
              </a:pPr>
              <a:t>24</a:t>
            </a:fld>
            <a:endParaRPr lang="el-GR" altLang="en-US" dirty="0"/>
          </a:p>
        </p:txBody>
      </p:sp>
      <p:sp>
        <p:nvSpPr>
          <p:cNvPr id="4120" name="Rectangle 8">
            <a:extLst>
              <a:ext uri="{FF2B5EF4-FFF2-40B4-BE49-F238E27FC236}">
                <a16:creationId xmlns:a16="http://schemas.microsoft.com/office/drawing/2014/main" id="{596AACB9-F5D3-1933-8B80-18842BFC9120}"/>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0E41416A-E878-4FD4-E8AF-5BFC450F5A92}"/>
              </a:ext>
            </a:extLst>
          </p:cNvPr>
          <p:cNvGraphicFramePr>
            <a:graphicFrameLocks noGrp="1"/>
          </p:cNvGraphicFramePr>
          <p:nvPr>
            <p:extLst>
              <p:ext uri="{D42A27DB-BD31-4B8C-83A1-F6EECF244321}">
                <p14:modId xmlns:p14="http://schemas.microsoft.com/office/powerpoint/2010/main" val="631001924"/>
              </p:ext>
            </p:extLst>
          </p:nvPr>
        </p:nvGraphicFramePr>
        <p:xfrm>
          <a:off x="1859280" y="1249980"/>
          <a:ext cx="8930107" cy="435803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Πίεση</a:t>
                      </a:r>
                      <a:r>
                        <a:rPr lang="en-US" sz="1300" b="0" i="0" u="none" strike="noStrike" dirty="0">
                          <a:effectLst/>
                          <a:latin typeface="Aptos" panose="020B0004020202020204" pitchFamily="34" charset="0"/>
                        </a:rPr>
                        <a:t>, β</a:t>
                      </a:r>
                      <a:r>
                        <a:rPr lang="en-US" sz="1300" b="0" i="0" u="none" strike="noStrike" dirty="0" err="1">
                          <a:effectLst/>
                          <a:latin typeface="Aptos" panose="020B0004020202020204" pitchFamily="34" charset="0"/>
                        </a:rPr>
                        <a:t>άρος</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σφίξιμο</a:t>
                      </a:r>
                      <a:r>
                        <a:rPr lang="en-US" sz="1300" b="0" i="0" u="none" strike="noStrike" dirty="0">
                          <a:effectLst/>
                          <a:latin typeface="Aptos" panose="020B0004020202020204" pitchFamily="34" charset="0"/>
                        </a:rPr>
                        <a:t> ή π</a:t>
                      </a:r>
                      <a:r>
                        <a:rPr lang="en-US" sz="1300" b="0" i="0" u="none" strike="noStrike" dirty="0" err="1">
                          <a:effectLst/>
                          <a:latin typeface="Aptos" panose="020B0004020202020204" pitchFamily="34" charset="0"/>
                        </a:rPr>
                        <a:t>όνος</a:t>
                      </a:r>
                      <a:r>
                        <a:rPr lang="en-US" sz="1300" b="0" i="0" u="none" strike="noStrike" dirty="0">
                          <a:effectLst/>
                          <a:latin typeface="Aptos" panose="020B0004020202020204" pitchFamily="34" charset="0"/>
                        </a:rPr>
                        <a:t> στο </a:t>
                      </a:r>
                      <a:r>
                        <a:rPr lang="en-US" sz="1300" b="0" i="0" u="none" strike="noStrike" dirty="0" err="1">
                          <a:effectLst/>
                          <a:latin typeface="Aptos" panose="020B0004020202020204" pitchFamily="34" charset="0"/>
                        </a:rPr>
                        <a:t>στήθος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86.7</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Πόνος ή ενόχληση που επεκτείνεται σε χέρι/χέρια, ώμο, πλάτη ή γνάθο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72.4</a:t>
                      </a:r>
                    </a:p>
                  </a:txBody>
                  <a:tcPr marL="7620" marR="7620" marT="7620" marB="0" anchor="ctr"/>
                </a:tc>
                <a:extLst>
                  <a:ext uri="{0D108BD9-81ED-4DB2-BD59-A6C34878D82A}">
                    <a16:rowId xmlns:a16="http://schemas.microsoft.com/office/drawing/2014/main" val="889114159"/>
                  </a:ext>
                </a:extLst>
              </a:tr>
              <a:tr h="310205">
                <a:tc>
                  <a:txBody>
                    <a:bodyPr/>
                    <a:lstStyle/>
                    <a:p>
                      <a:pPr algn="l" fontAlgn="ctr">
                        <a:buNone/>
                      </a:pPr>
                      <a:r>
                        <a:rPr lang="en-US" sz="1300" b="0" i="0" u="none" strike="noStrike">
                          <a:effectLst/>
                          <a:latin typeface="Aptos" panose="020B0004020202020204" pitchFamily="34" charset="0"/>
                        </a:rPr>
                        <a:t>Δύσπνοια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extLst>
                  <a:ext uri="{0D108BD9-81ED-4DB2-BD59-A6C34878D82A}">
                    <a16:rowId xmlns:a16="http://schemas.microsoft.com/office/drawing/2014/main" val="1196053626"/>
                  </a:ext>
                </a:extLst>
              </a:tr>
              <a:tr h="310205">
                <a:tc>
                  <a:txBody>
                    <a:bodyPr/>
                    <a:lstStyle/>
                    <a:p>
                      <a:pPr algn="l" fontAlgn="ctr">
                        <a:buNone/>
                      </a:pPr>
                      <a:r>
                        <a:rPr lang="en-US" sz="1300" b="0" i="0" u="none" strike="noStrike">
                          <a:effectLst/>
                          <a:latin typeface="Aptos" panose="020B0004020202020204" pitchFamily="34" charset="0"/>
                        </a:rPr>
                        <a:t>Κρύος ιδρώτας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extLst>
                  <a:ext uri="{0D108BD9-81ED-4DB2-BD59-A6C34878D82A}">
                    <a16:rowId xmlns:a16="http://schemas.microsoft.com/office/drawing/2014/main" val="471664993"/>
                  </a:ext>
                </a:extLst>
              </a:tr>
              <a:tr h="310205">
                <a:tc>
                  <a:txBody>
                    <a:bodyPr/>
                    <a:lstStyle/>
                    <a:p>
                      <a:pPr algn="l" fontAlgn="ctr">
                        <a:buNone/>
                      </a:pPr>
                      <a:r>
                        <a:rPr lang="en-US" sz="1300" b="0" i="0" u="none" strike="noStrike">
                          <a:effectLst/>
                          <a:latin typeface="Aptos" panose="020B0004020202020204" pitchFamily="34" charset="0"/>
                        </a:rPr>
                        <a:t>Ξαφνική έντονη αδυναμία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34.6</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Ναυτία ή τάση για έμετο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n-US" sz="1300" b="0" i="0" u="none" strike="noStrike">
                          <a:effectLst/>
                          <a:latin typeface="Aptos" panose="020B0004020202020204" pitchFamily="34" charset="0"/>
                        </a:rPr>
                        <a:t>Πονοκέφαλος ή ζάλη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Φαγούρα στα χέρια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Πόνος στο γόνατο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Δεν γνωρίζω ακριβώς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200339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DF82-6EEB-B298-3AAA-038D9D552A4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44D003F4-4781-0375-0A6F-D78FE246D547}"/>
              </a:ext>
            </a:extLst>
          </p:cNvPr>
          <p:cNvSpPr>
            <a:spLocks noGrp="1"/>
          </p:cNvSpPr>
          <p:nvPr>
            <p:ph type="sldNum" sz="quarter" idx="8"/>
          </p:nvPr>
        </p:nvSpPr>
        <p:spPr/>
        <p:txBody>
          <a:bodyPr/>
          <a:lstStyle/>
          <a:p>
            <a:pPr algn="ctr">
              <a:defRPr/>
            </a:pPr>
            <a:fld id="{20F338DA-BC85-4453-8B11-3974063323BF}" type="slidenum">
              <a:rPr lang="el-GR" altLang="en-US"/>
              <a:pPr algn="ctr">
                <a:defRPr/>
              </a:pPr>
              <a:t>25</a:t>
            </a:fld>
            <a:endParaRPr lang="el-GR" altLang="en-US" dirty="0"/>
          </a:p>
        </p:txBody>
      </p:sp>
      <p:sp>
        <p:nvSpPr>
          <p:cNvPr id="4120" name="Rectangle 8">
            <a:extLst>
              <a:ext uri="{FF2B5EF4-FFF2-40B4-BE49-F238E27FC236}">
                <a16:creationId xmlns:a16="http://schemas.microsoft.com/office/drawing/2014/main" id="{0CBCCD47-4384-68D7-7360-97D15C27CE9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αποτελούν συμπτώματα εμφράγματος;</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A4FD58F8-3B82-9DB2-51C9-18E58D1DADA7}"/>
              </a:ext>
            </a:extLst>
          </p:cNvPr>
          <p:cNvGraphicFramePr>
            <a:graphicFrameLocks noGrp="1"/>
          </p:cNvGraphicFramePr>
          <p:nvPr>
            <p:extLst>
              <p:ext uri="{D42A27DB-BD31-4B8C-83A1-F6EECF244321}">
                <p14:modId xmlns:p14="http://schemas.microsoft.com/office/powerpoint/2010/main" val="1472469293"/>
              </p:ext>
            </p:extLst>
          </p:nvPr>
        </p:nvGraphicFramePr>
        <p:xfrm>
          <a:off x="767309" y="1281708"/>
          <a:ext cx="10657381" cy="447909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Πίεση</a:t>
                      </a:r>
                      <a:r>
                        <a:rPr lang="en-US" sz="1300" b="0" i="0" u="none" strike="noStrike" dirty="0">
                          <a:effectLst/>
                          <a:latin typeface="Aptos" panose="020B0004020202020204" pitchFamily="34" charset="0"/>
                        </a:rPr>
                        <a:t>, β</a:t>
                      </a:r>
                      <a:r>
                        <a:rPr lang="en-US" sz="1300" b="0" i="0" u="none" strike="noStrike" dirty="0" err="1">
                          <a:effectLst/>
                          <a:latin typeface="Aptos" panose="020B0004020202020204" pitchFamily="34" charset="0"/>
                        </a:rPr>
                        <a:t>άρος</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σφίξιμο</a:t>
                      </a:r>
                      <a:r>
                        <a:rPr lang="en-US" sz="1300" b="0" i="0" u="none" strike="noStrike" dirty="0">
                          <a:effectLst/>
                          <a:latin typeface="Aptos" panose="020B0004020202020204" pitchFamily="34" charset="0"/>
                        </a:rPr>
                        <a:t> ή π</a:t>
                      </a:r>
                      <a:r>
                        <a:rPr lang="en-US" sz="1300" b="0" i="0" u="none" strike="noStrike" dirty="0" err="1">
                          <a:effectLst/>
                          <a:latin typeface="Aptos" panose="020B0004020202020204" pitchFamily="34" charset="0"/>
                        </a:rPr>
                        <a:t>όνος</a:t>
                      </a:r>
                      <a:r>
                        <a:rPr lang="en-US" sz="1300" b="0" i="0" u="none" strike="noStrike" dirty="0">
                          <a:effectLst/>
                          <a:latin typeface="Aptos" panose="020B0004020202020204" pitchFamily="34" charset="0"/>
                        </a:rPr>
                        <a:t> στο </a:t>
                      </a:r>
                      <a:r>
                        <a:rPr lang="en-US" sz="1300" b="0" i="0" u="none" strike="noStrike" dirty="0" err="1">
                          <a:effectLst/>
                          <a:latin typeface="Aptos" panose="020B0004020202020204" pitchFamily="34" charset="0"/>
                        </a:rPr>
                        <a:t>στήθος</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77.6</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Πόνος ή ενόχληση που επεκτείνεται σε χέρι/χέρια, ώμο, πλάτη ή γνάθο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extLst>
                  <a:ext uri="{0D108BD9-81ED-4DB2-BD59-A6C34878D82A}">
                    <a16:rowId xmlns:a16="http://schemas.microsoft.com/office/drawing/2014/main" val="3846138199"/>
                  </a:ext>
                </a:extLst>
              </a:tr>
              <a:tr h="310205">
                <a:tc>
                  <a:txBody>
                    <a:bodyPr/>
                    <a:lstStyle/>
                    <a:p>
                      <a:pPr algn="l" fontAlgn="ctr">
                        <a:buNone/>
                      </a:pPr>
                      <a:r>
                        <a:rPr lang="en-US" sz="1300" b="0" i="0" u="none" strike="noStrike">
                          <a:effectLst/>
                          <a:latin typeface="Aptos" panose="020B0004020202020204" pitchFamily="34" charset="0"/>
                        </a:rPr>
                        <a:t>Δύσπνοια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51.5</a:t>
                      </a:r>
                    </a:p>
                  </a:txBody>
                  <a:tcPr marL="7620" marR="7620" marT="7620" marB="0" anchor="ctr"/>
                </a:tc>
                <a:extLst>
                  <a:ext uri="{0D108BD9-81ED-4DB2-BD59-A6C34878D82A}">
                    <a16:rowId xmlns:a16="http://schemas.microsoft.com/office/drawing/2014/main" val="3897888806"/>
                  </a:ext>
                </a:extLst>
              </a:tr>
              <a:tr h="310205">
                <a:tc>
                  <a:txBody>
                    <a:bodyPr/>
                    <a:lstStyle/>
                    <a:p>
                      <a:pPr algn="l" fontAlgn="ctr">
                        <a:buNone/>
                      </a:pPr>
                      <a:r>
                        <a:rPr lang="en-US" sz="1300" b="0" i="0" u="none" strike="noStrike">
                          <a:effectLst/>
                          <a:latin typeface="Aptos" panose="020B0004020202020204" pitchFamily="34" charset="0"/>
                        </a:rPr>
                        <a:t>Κρύος ιδρώτας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46.4</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Ξαφνική έντονη αδυναμία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n-US" sz="1300" b="0" i="0" u="none" strike="noStrike">
                          <a:effectLst/>
                          <a:latin typeface="Aptos" panose="020B0004020202020204" pitchFamily="34" charset="0"/>
                        </a:rPr>
                        <a:t>Ναυτία ή τάση για έμετο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36.3</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Πονοκέφαλος ή ζάλη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Φαγούρα στα χέρια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Πόνος στο γόνατο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Δεν γνωρίζω ακριβώς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dirty="0">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264178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A276B-3921-6969-FAAB-8931284FCCB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94B1434-7393-505B-000D-C2FDBF67AFD5}"/>
              </a:ext>
            </a:extLst>
          </p:cNvPr>
          <p:cNvSpPr>
            <a:spLocks noGrp="1"/>
          </p:cNvSpPr>
          <p:nvPr>
            <p:ph type="sldNum" sz="quarter" idx="8"/>
          </p:nvPr>
        </p:nvSpPr>
        <p:spPr/>
        <p:txBody>
          <a:bodyPr/>
          <a:lstStyle/>
          <a:p>
            <a:pPr algn="ctr">
              <a:defRPr/>
            </a:pPr>
            <a:fld id="{20F338DA-BC85-4453-8B11-3974063323BF}" type="slidenum">
              <a:rPr lang="el-GR" altLang="en-US"/>
              <a:pPr algn="ctr">
                <a:defRPr/>
              </a:pPr>
              <a:t>26</a:t>
            </a:fld>
            <a:endParaRPr lang="el-GR" altLang="en-US" dirty="0"/>
          </a:p>
        </p:txBody>
      </p:sp>
      <p:sp>
        <p:nvSpPr>
          <p:cNvPr id="4120" name="Rectangle 8">
            <a:extLst>
              <a:ext uri="{FF2B5EF4-FFF2-40B4-BE49-F238E27FC236}">
                <a16:creationId xmlns:a16="http://schemas.microsoft.com/office/drawing/2014/main" id="{13B71805-11F2-8553-34BE-916E2ECB6BA2}"/>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Εάν κάποιος δίπλα σας παρουσίαζε συμπτώματα που σας έκαναν να υποψιαστείτε έμφραγμα,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ποια θα ήταν η πρώτη σας ενέργεια; (ΜΙΑ επιλογή)</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6E38FC14-4C1F-F8F3-8667-20DAF5824C77}"/>
              </a:ext>
            </a:extLst>
          </p:cNvPr>
          <p:cNvGraphicFramePr/>
          <p:nvPr>
            <p:extLst>
              <p:ext uri="{D42A27DB-BD31-4B8C-83A1-F6EECF244321}">
                <p14:modId xmlns:p14="http://schemas.microsoft.com/office/powerpoint/2010/main" val="3250977535"/>
              </p:ext>
            </p:extLst>
          </p:nvPr>
        </p:nvGraphicFramePr>
        <p:xfrm>
          <a:off x="1046481" y="1109255"/>
          <a:ext cx="9865360" cy="52509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1267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A0E6-85E5-AC50-507B-FB788CA9AF2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E983121-E0D5-7AFB-91EE-57CEC7563A73}"/>
              </a:ext>
            </a:extLst>
          </p:cNvPr>
          <p:cNvSpPr>
            <a:spLocks noGrp="1"/>
          </p:cNvSpPr>
          <p:nvPr>
            <p:ph type="sldNum" sz="quarter" idx="8"/>
          </p:nvPr>
        </p:nvSpPr>
        <p:spPr/>
        <p:txBody>
          <a:bodyPr/>
          <a:lstStyle/>
          <a:p>
            <a:pPr algn="ctr">
              <a:defRPr/>
            </a:pPr>
            <a:fld id="{20F338DA-BC85-4453-8B11-3974063323BF}" type="slidenum">
              <a:rPr lang="el-GR" altLang="en-US"/>
              <a:pPr algn="ctr">
                <a:defRPr/>
              </a:pPr>
              <a:t>27</a:t>
            </a:fld>
            <a:endParaRPr lang="el-GR" altLang="en-US" dirty="0"/>
          </a:p>
        </p:txBody>
      </p:sp>
      <p:sp>
        <p:nvSpPr>
          <p:cNvPr id="4120" name="Rectangle 8">
            <a:extLst>
              <a:ext uri="{FF2B5EF4-FFF2-40B4-BE49-F238E27FC236}">
                <a16:creationId xmlns:a16="http://schemas.microsoft.com/office/drawing/2014/main" id="{4B5918F6-C890-B089-3890-18F43D96A06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Εάν κάποιος δίπλα σας παρουσίαζε συμπτώματα που σας έκαναν να υποψιαστείτε έμφραγμα,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ποια θα ήταν η πρώτη σας ενέργεια; (ΜΙΑ επιλογή)</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BFABA09D-E3F5-FF65-36FA-C6DDE93DE1B8}"/>
              </a:ext>
            </a:extLst>
          </p:cNvPr>
          <p:cNvGraphicFramePr>
            <a:graphicFrameLocks noGrp="1"/>
          </p:cNvGraphicFramePr>
          <p:nvPr>
            <p:extLst>
              <p:ext uri="{D42A27DB-BD31-4B8C-83A1-F6EECF244321}">
                <p14:modId xmlns:p14="http://schemas.microsoft.com/office/powerpoint/2010/main" val="1644776721"/>
              </p:ext>
            </p:extLst>
          </p:nvPr>
        </p:nvGraphicFramePr>
        <p:xfrm>
          <a:off x="853898" y="1068495"/>
          <a:ext cx="10108667" cy="2504482"/>
        </p:xfrm>
        <a:graphic>
          <a:graphicData uri="http://schemas.openxmlformats.org/drawingml/2006/table">
            <a:tbl>
              <a:tblPr>
                <a:tableStyleId>{93296810-A885-4BE3-A3E7-6D5BEEA58F35}</a:tableStyleId>
              </a:tblPr>
              <a:tblGrid>
                <a:gridCol w="444582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42632">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43900">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86325">
                <a:tc>
                  <a:txBody>
                    <a:bodyPr/>
                    <a:lstStyle/>
                    <a:p>
                      <a:pPr algn="l" fontAlgn="ctr">
                        <a:buNone/>
                      </a:pPr>
                      <a:r>
                        <a:rPr lang="en-US" sz="1300" b="0" i="0" u="none" strike="noStrike" dirty="0">
                          <a:effectLst/>
                          <a:latin typeface="Aptos" panose="020B0004020202020204" pitchFamily="34" charset="0"/>
                        </a:rPr>
                        <a:t>Θα κα</a:t>
                      </a:r>
                      <a:r>
                        <a:rPr lang="en-US" sz="1300" b="0" i="0" u="none" strike="noStrike" dirty="0" err="1">
                          <a:effectLst/>
                          <a:latin typeface="Aptos" panose="020B0004020202020204" pitchFamily="34" charset="0"/>
                        </a:rPr>
                        <a:t>λούσ</a:t>
                      </a:r>
                      <a:r>
                        <a:rPr lang="en-US" sz="1300" b="0" i="0" u="none" strike="noStrike" dirty="0">
                          <a:effectLst/>
                          <a:latin typeface="Aptos" panose="020B0004020202020204" pitchFamily="34" charset="0"/>
                        </a:rPr>
                        <a:t>α αμέσως το ΕΚΑΒ</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76.5</a:t>
                      </a:r>
                    </a:p>
                  </a:txBody>
                  <a:tcPr marL="7620" marR="7620" marT="7620" marB="0" anchor="ctr"/>
                </a:tc>
                <a:extLst>
                  <a:ext uri="{0D108BD9-81ED-4DB2-BD59-A6C34878D82A}">
                    <a16:rowId xmlns:a16="http://schemas.microsoft.com/office/drawing/2014/main" val="3310194433"/>
                  </a:ext>
                </a:extLst>
              </a:tr>
              <a:tr h="286325">
                <a:tc>
                  <a:txBody>
                    <a:bodyPr/>
                    <a:lstStyle/>
                    <a:p>
                      <a:pPr algn="l" fontAlgn="ctr">
                        <a:buNone/>
                      </a:pPr>
                      <a:r>
                        <a:rPr lang="en-US" sz="1300" b="0" i="0" u="none" strike="noStrike">
                          <a:effectLst/>
                          <a:latin typeface="Aptos" panose="020B0004020202020204" pitchFamily="34" charset="0"/>
                        </a:rPr>
                        <a:t>Θα επικοινωνούσα πρώτα με τον προσωπικό του γιατρό</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extLst>
                  <a:ext uri="{0D108BD9-81ED-4DB2-BD59-A6C34878D82A}">
                    <a16:rowId xmlns:a16="http://schemas.microsoft.com/office/drawing/2014/main" val="3129998833"/>
                  </a:ext>
                </a:extLst>
              </a:tr>
              <a:tr h="286325">
                <a:tc>
                  <a:txBody>
                    <a:bodyPr/>
                    <a:lstStyle/>
                    <a:p>
                      <a:pPr algn="l" fontAlgn="ctr">
                        <a:buNone/>
                      </a:pPr>
                      <a:r>
                        <a:rPr lang="en-US" sz="1300" b="0" i="0" u="none" strike="noStrike">
                          <a:effectLst/>
                          <a:latin typeface="Aptos" panose="020B0004020202020204" pitchFamily="34" charset="0"/>
                        </a:rPr>
                        <a:t>Θα τον μετέφερα μόνος/η μου σε νοσοκομείο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extLst>
                  <a:ext uri="{0D108BD9-81ED-4DB2-BD59-A6C34878D82A}">
                    <a16:rowId xmlns:a16="http://schemas.microsoft.com/office/drawing/2014/main" val="913837516"/>
                  </a:ext>
                </a:extLst>
              </a:tr>
              <a:tr h="286325">
                <a:tc>
                  <a:txBody>
                    <a:bodyPr/>
                    <a:lstStyle/>
                    <a:p>
                      <a:pPr algn="l" fontAlgn="ctr">
                        <a:buNone/>
                      </a:pPr>
                      <a:r>
                        <a:rPr lang="en-US" sz="1300" b="0" i="0" u="none" strike="noStrike">
                          <a:effectLst/>
                          <a:latin typeface="Aptos" panose="020B0004020202020204" pitchFamily="34" charset="0"/>
                        </a:rPr>
                        <a:t>Θα του έλεγα να ξαπλώσει και να χαλαρώσει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5.5</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extLst>
                  <a:ext uri="{0D108BD9-81ED-4DB2-BD59-A6C34878D82A}">
                    <a16:rowId xmlns:a16="http://schemas.microsoft.com/office/drawing/2014/main" val="971483963"/>
                  </a:ext>
                </a:extLst>
              </a:tr>
              <a:tr h="286325">
                <a:tc>
                  <a:txBody>
                    <a:bodyPr/>
                    <a:lstStyle/>
                    <a:p>
                      <a:pPr algn="l" fontAlgn="ctr">
                        <a:buNone/>
                      </a:pPr>
                      <a:r>
                        <a:rPr lang="en-US" sz="1300" b="0" i="0" u="none" strike="noStrike">
                          <a:effectLst/>
                          <a:latin typeface="Aptos" panose="020B0004020202020204" pitchFamily="34" charset="0"/>
                        </a:rPr>
                        <a:t>Θα περίμενα λίγο για να δω αν θα περάσουν τα συμπτώματα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011823496"/>
                  </a:ext>
                </a:extLst>
              </a:tr>
              <a:tr h="286325">
                <a:tc>
                  <a:txBody>
                    <a:bodyPr/>
                    <a:lstStyle/>
                    <a:p>
                      <a:pPr algn="l" fontAlgn="ctr">
                        <a:buNone/>
                      </a:pPr>
                      <a:r>
                        <a:rPr lang="en-US" sz="1300" b="0" i="0" u="none" strike="noStrike" dirty="0" err="1">
                          <a:effectLst/>
                          <a:latin typeface="Aptos" panose="020B0004020202020204" pitchFamily="34" charset="0"/>
                        </a:rPr>
                        <a:t>Δεν</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γνωρίζω</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0.9</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1B645ADA-C55B-F997-6CAD-8D22D7878A63}"/>
              </a:ext>
            </a:extLst>
          </p:cNvPr>
          <p:cNvGraphicFramePr>
            <a:graphicFrameLocks noGrp="1"/>
          </p:cNvGraphicFramePr>
          <p:nvPr>
            <p:extLst>
              <p:ext uri="{D42A27DB-BD31-4B8C-83A1-F6EECF244321}">
                <p14:modId xmlns:p14="http://schemas.microsoft.com/office/powerpoint/2010/main" val="1318837865"/>
              </p:ext>
            </p:extLst>
          </p:nvPr>
        </p:nvGraphicFramePr>
        <p:xfrm>
          <a:off x="290023" y="3736886"/>
          <a:ext cx="11586558" cy="2714713"/>
        </p:xfrm>
        <a:graphic>
          <a:graphicData uri="http://schemas.openxmlformats.org/drawingml/2006/table">
            <a:tbl>
              <a:tblPr>
                <a:tableStyleId>{93296810-A885-4BE3-A3E7-6D5BEEA58F35}</a:tableStyleId>
              </a:tblPr>
              <a:tblGrid>
                <a:gridCol w="4366890">
                  <a:extLst>
                    <a:ext uri="{9D8B030D-6E8A-4147-A177-3AD203B41FA5}">
                      <a16:colId xmlns:a16="http://schemas.microsoft.com/office/drawing/2014/main" val="2136404231"/>
                    </a:ext>
                  </a:extLst>
                </a:gridCol>
                <a:gridCol w="811659">
                  <a:extLst>
                    <a:ext uri="{9D8B030D-6E8A-4147-A177-3AD203B41FA5}">
                      <a16:colId xmlns:a16="http://schemas.microsoft.com/office/drawing/2014/main" val="3493788165"/>
                    </a:ext>
                  </a:extLst>
                </a:gridCol>
                <a:gridCol w="770959">
                  <a:extLst>
                    <a:ext uri="{9D8B030D-6E8A-4147-A177-3AD203B41FA5}">
                      <a16:colId xmlns:a16="http://schemas.microsoft.com/office/drawing/2014/main" val="517818426"/>
                    </a:ext>
                  </a:extLst>
                </a:gridCol>
                <a:gridCol w="770959">
                  <a:extLst>
                    <a:ext uri="{9D8B030D-6E8A-4147-A177-3AD203B41FA5}">
                      <a16:colId xmlns:a16="http://schemas.microsoft.com/office/drawing/2014/main" val="3154432390"/>
                    </a:ext>
                  </a:extLst>
                </a:gridCol>
                <a:gridCol w="770959">
                  <a:extLst>
                    <a:ext uri="{9D8B030D-6E8A-4147-A177-3AD203B41FA5}">
                      <a16:colId xmlns:a16="http://schemas.microsoft.com/office/drawing/2014/main" val="612062791"/>
                    </a:ext>
                  </a:extLst>
                </a:gridCol>
                <a:gridCol w="730238">
                  <a:extLst>
                    <a:ext uri="{9D8B030D-6E8A-4147-A177-3AD203B41FA5}">
                      <a16:colId xmlns:a16="http://schemas.microsoft.com/office/drawing/2014/main" val="2625768502"/>
                    </a:ext>
                  </a:extLst>
                </a:gridCol>
                <a:gridCol w="824776">
                  <a:extLst>
                    <a:ext uri="{9D8B030D-6E8A-4147-A177-3AD203B41FA5}">
                      <a16:colId xmlns:a16="http://schemas.microsoft.com/office/drawing/2014/main" val="3075153397"/>
                    </a:ext>
                  </a:extLst>
                </a:gridCol>
                <a:gridCol w="814015">
                  <a:extLst>
                    <a:ext uri="{9D8B030D-6E8A-4147-A177-3AD203B41FA5}">
                      <a16:colId xmlns:a16="http://schemas.microsoft.com/office/drawing/2014/main" val="1230890905"/>
                    </a:ext>
                  </a:extLst>
                </a:gridCol>
                <a:gridCol w="833629">
                  <a:extLst>
                    <a:ext uri="{9D8B030D-6E8A-4147-A177-3AD203B41FA5}">
                      <a16:colId xmlns:a16="http://schemas.microsoft.com/office/drawing/2014/main" val="4205506762"/>
                    </a:ext>
                  </a:extLst>
                </a:gridCol>
                <a:gridCol w="892474">
                  <a:extLst>
                    <a:ext uri="{9D8B030D-6E8A-4147-A177-3AD203B41FA5}">
                      <a16:colId xmlns:a16="http://schemas.microsoft.com/office/drawing/2014/main" val="3283489706"/>
                    </a:ext>
                  </a:extLst>
                </a:gridCol>
              </a:tblGrid>
              <a:tr h="342632">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2504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κα</a:t>
                      </a:r>
                      <a:r>
                        <a:rPr lang="en-US" sz="1300" b="0" i="0" u="none" strike="noStrike" kern="1200" dirty="0" err="1">
                          <a:solidFill>
                            <a:schemeClr val="dk1"/>
                          </a:solidFill>
                          <a:effectLst/>
                          <a:latin typeface="Aptos" panose="020B0004020202020204" pitchFamily="34" charset="0"/>
                          <a:ea typeface="+mn-ea"/>
                          <a:cs typeface="+mn-cs"/>
                        </a:rPr>
                        <a:t>λούσ</a:t>
                      </a:r>
                      <a:r>
                        <a:rPr lang="en-US" sz="1300" b="0" i="0" u="none" strike="noStrike" kern="1200" dirty="0">
                          <a:solidFill>
                            <a:schemeClr val="dk1"/>
                          </a:solidFill>
                          <a:effectLst/>
                          <a:latin typeface="Aptos" panose="020B0004020202020204" pitchFamily="34" charset="0"/>
                          <a:ea typeface="+mn-ea"/>
                          <a:cs typeface="+mn-cs"/>
                        </a:rPr>
                        <a:t>α αμέσως το ΕΚΑΒ</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81.6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82.6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77.2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70.6</a:t>
                      </a:r>
                    </a:p>
                  </a:txBody>
                  <a:tcPr marL="7620" marR="7620" marT="7620" marB="0" anchor="ctr"/>
                </a:tc>
                <a:extLst>
                  <a:ext uri="{0D108BD9-81ED-4DB2-BD59-A6C34878D82A}">
                    <a16:rowId xmlns:a16="http://schemas.microsoft.com/office/drawing/2014/main" val="1191953849"/>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επ</a:t>
                      </a:r>
                      <a:r>
                        <a:rPr lang="en-US" sz="1300" b="0" i="0" u="none" strike="noStrike" kern="1200" dirty="0" err="1">
                          <a:solidFill>
                            <a:schemeClr val="dk1"/>
                          </a:solidFill>
                          <a:effectLst/>
                          <a:latin typeface="Aptos" panose="020B0004020202020204" pitchFamily="34" charset="0"/>
                          <a:ea typeface="+mn-ea"/>
                          <a:cs typeface="+mn-cs"/>
                        </a:rPr>
                        <a:t>ικοινωνούσ</a:t>
                      </a:r>
                      <a:r>
                        <a:rPr lang="en-US" sz="1300" b="0" i="0" u="none" strike="noStrike" kern="1200" dirty="0">
                          <a:solidFill>
                            <a:schemeClr val="dk1"/>
                          </a:solidFill>
                          <a:effectLst/>
                          <a:latin typeface="Aptos" panose="020B0004020202020204" pitchFamily="34" charset="0"/>
                          <a:ea typeface="+mn-ea"/>
                          <a:cs typeface="+mn-cs"/>
                        </a:rPr>
                        <a:t>α πρώτα με τον προσωπικό του γιατρό</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8.1</a:t>
                      </a:r>
                    </a:p>
                  </a:txBody>
                  <a:tcPr marL="7620" marR="7620" marT="7620" marB="0" anchor="ctr"/>
                </a:tc>
                <a:extLst>
                  <a:ext uri="{0D108BD9-81ED-4DB2-BD59-A6C34878D82A}">
                    <a16:rowId xmlns:a16="http://schemas.microsoft.com/office/drawing/2014/main" val="133811100"/>
                  </a:ext>
                </a:extLst>
              </a:tr>
              <a:tr h="286325">
                <a:tc>
                  <a:txBody>
                    <a:bodyPr/>
                    <a:lstStyle/>
                    <a:p>
                      <a:pPr algn="l" fontAlgn="ctr">
                        <a:buNone/>
                      </a:pPr>
                      <a:r>
                        <a:rPr lang="en-US" sz="1300" b="0" i="0" u="none" strike="noStrike" kern="1200">
                          <a:solidFill>
                            <a:schemeClr val="dk1"/>
                          </a:solidFill>
                          <a:effectLst/>
                          <a:latin typeface="Aptos" panose="020B0004020202020204" pitchFamily="34" charset="0"/>
                          <a:ea typeface="+mn-ea"/>
                          <a:cs typeface="+mn-cs"/>
                        </a:rPr>
                        <a:t>Θα τον μετέφερα μόνος/η μου σε νοσοκομείο</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8.7</a:t>
                      </a:r>
                    </a:p>
                  </a:txBody>
                  <a:tcPr marL="7620" marR="7620" marT="7620" marB="0" anchor="ctr">
                    <a:solidFill>
                      <a:schemeClr val="bg1">
                        <a:lumMod val="85000"/>
                      </a:schemeClr>
                    </a:solidFill>
                  </a:tcP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9.8</a:t>
                      </a:r>
                    </a:p>
                  </a:txBody>
                  <a:tcPr marL="7620" marR="7620" marT="7620" marB="0" anchor="ctr">
                    <a:solidFill>
                      <a:schemeClr val="bg1">
                        <a:lumMod val="85000"/>
                      </a:schemeClr>
                    </a:solidFill>
                  </a:tcPr>
                </a:tc>
                <a:extLst>
                  <a:ext uri="{0D108BD9-81ED-4DB2-BD59-A6C34878D82A}">
                    <a16:rowId xmlns:a16="http://schemas.microsoft.com/office/drawing/2014/main" val="2716423017"/>
                  </a:ext>
                </a:extLst>
              </a:tr>
              <a:tr h="286325">
                <a:tc>
                  <a:txBody>
                    <a:bodyPr/>
                    <a:lstStyle/>
                    <a:p>
                      <a:pPr algn="l" fontAlgn="ctr">
                        <a:buNone/>
                      </a:pPr>
                      <a:r>
                        <a:rPr lang="en-US" sz="1300" b="0" i="0" u="none" strike="noStrike" kern="1200" dirty="0">
                          <a:solidFill>
                            <a:schemeClr val="dk1"/>
                          </a:solidFill>
                          <a:effectLst/>
                          <a:latin typeface="Aptos" panose="020B0004020202020204" pitchFamily="34" charset="0"/>
                          <a:ea typeface="+mn-ea"/>
                          <a:cs typeface="+mn-cs"/>
                        </a:rPr>
                        <a:t>Θα </a:t>
                      </a:r>
                      <a:r>
                        <a:rPr lang="en-US" sz="1300" b="0" i="0" u="none" strike="noStrike" kern="1200" dirty="0" err="1">
                          <a:solidFill>
                            <a:schemeClr val="dk1"/>
                          </a:solidFill>
                          <a:effectLst/>
                          <a:latin typeface="Aptos" panose="020B0004020202020204" pitchFamily="34" charset="0"/>
                          <a:ea typeface="+mn-ea"/>
                          <a:cs typeface="+mn-cs"/>
                        </a:rPr>
                        <a:t>του</a:t>
                      </a:r>
                      <a:r>
                        <a:rPr lang="en-US" sz="1300" b="0" i="0" u="none" strike="noStrike" kern="1200" dirty="0">
                          <a:solidFill>
                            <a:schemeClr val="dk1"/>
                          </a:solidFill>
                          <a:effectLst/>
                          <a:latin typeface="Aptos" panose="020B0004020202020204" pitchFamily="34" charset="0"/>
                          <a:ea typeface="+mn-ea"/>
                          <a:cs typeface="+mn-cs"/>
                        </a:rPr>
                        <a:t> </a:t>
                      </a:r>
                      <a:r>
                        <a:rPr lang="en-US" sz="1300" b="0" i="0" u="none" strike="noStrike" kern="1200" dirty="0" err="1">
                          <a:solidFill>
                            <a:schemeClr val="dk1"/>
                          </a:solidFill>
                          <a:effectLst/>
                          <a:latin typeface="Aptos" panose="020B0004020202020204" pitchFamily="34" charset="0"/>
                          <a:ea typeface="+mn-ea"/>
                          <a:cs typeface="+mn-cs"/>
                        </a:rPr>
                        <a:t>έλεγ</a:t>
                      </a:r>
                      <a:r>
                        <a:rPr lang="en-US" sz="1300" b="0" i="0" u="none" strike="noStrike" kern="1200" dirty="0">
                          <a:solidFill>
                            <a:schemeClr val="dk1"/>
                          </a:solidFill>
                          <a:effectLst/>
                          <a:latin typeface="Aptos" panose="020B0004020202020204" pitchFamily="34" charset="0"/>
                          <a:ea typeface="+mn-ea"/>
                          <a:cs typeface="+mn-cs"/>
                        </a:rPr>
                        <a:t>α να ξαπλώσει και να χαλαρώσει</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7.5</a:t>
                      </a:r>
                    </a:p>
                  </a:txBody>
                  <a:tcPr marL="7620" marR="7620" marT="7620" marB="0" anchor="ctr">
                    <a:solidFill>
                      <a:schemeClr val="bg1">
                        <a:lumMod val="85000"/>
                      </a:schemeClr>
                    </a:solidFill>
                  </a:tcP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6.4</a:t>
                      </a:r>
                    </a:p>
                  </a:txBody>
                  <a:tcPr marL="7620" marR="7620" marT="7620" marB="0" anchor="ctr">
                    <a:solidFill>
                      <a:schemeClr val="bg1">
                        <a:lumMod val="85000"/>
                      </a:schemeClr>
                    </a:solidFill>
                  </a:tcPr>
                </a:tc>
                <a:extLst>
                  <a:ext uri="{0D108BD9-81ED-4DB2-BD59-A6C34878D82A}">
                    <a16:rowId xmlns:a16="http://schemas.microsoft.com/office/drawing/2014/main" val="2789285230"/>
                  </a:ext>
                </a:extLst>
              </a:tr>
              <a:tr h="315415">
                <a:tc>
                  <a:txBody>
                    <a:bodyPr/>
                    <a:lstStyle/>
                    <a:p>
                      <a:pPr algn="l" fontAlgn="ctr">
                        <a:buNone/>
                      </a:pPr>
                      <a:r>
                        <a:rPr lang="en-US" sz="1300" b="0" i="0" u="none" strike="noStrike" kern="1200">
                          <a:solidFill>
                            <a:schemeClr val="dk1"/>
                          </a:solidFill>
                          <a:effectLst/>
                          <a:latin typeface="Aptos" panose="020B0004020202020204" pitchFamily="34" charset="0"/>
                          <a:ea typeface="+mn-ea"/>
                          <a:cs typeface="+mn-cs"/>
                        </a:rPr>
                        <a:t>Θα περίμενα λίγο για να δω αν θα περάσουν τα συμπτώματα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3.3</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286325">
                <a:tc>
                  <a:txBody>
                    <a:bodyPr/>
                    <a:lstStyle/>
                    <a:p>
                      <a:pPr algn="l" fontAlgn="ctr">
                        <a:buNone/>
                      </a:pPr>
                      <a:r>
                        <a:rPr lang="en-US" sz="1300" b="0" i="0" u="none" strike="noStrike" kern="1200" dirty="0" err="1">
                          <a:solidFill>
                            <a:schemeClr val="dk1"/>
                          </a:solidFill>
                          <a:effectLst/>
                          <a:latin typeface="Aptos" panose="020B0004020202020204" pitchFamily="34" charset="0"/>
                          <a:ea typeface="+mn-ea"/>
                          <a:cs typeface="+mn-cs"/>
                        </a:rPr>
                        <a:t>Δεν</a:t>
                      </a:r>
                      <a:r>
                        <a:rPr lang="en-US" sz="1300" b="0" i="0" u="none" strike="noStrike" kern="1200" dirty="0">
                          <a:solidFill>
                            <a:schemeClr val="dk1"/>
                          </a:solidFill>
                          <a:effectLst/>
                          <a:latin typeface="Aptos" panose="020B0004020202020204" pitchFamily="34" charset="0"/>
                          <a:ea typeface="+mn-ea"/>
                          <a:cs typeface="+mn-cs"/>
                        </a:rPr>
                        <a:t> </a:t>
                      </a:r>
                      <a:r>
                        <a:rPr lang="en-US" sz="1300" b="0" i="0" u="none" strike="noStrike" kern="1200" dirty="0" err="1">
                          <a:solidFill>
                            <a:schemeClr val="dk1"/>
                          </a:solidFill>
                          <a:effectLst/>
                          <a:latin typeface="Aptos" panose="020B0004020202020204" pitchFamily="34" charset="0"/>
                          <a:ea typeface="+mn-ea"/>
                          <a:cs typeface="+mn-cs"/>
                        </a:rPr>
                        <a:t>γνωρίζω</a:t>
                      </a:r>
                      <a:endParaRPr lang="en-US" sz="1300" b="0" i="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1.9</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852234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BC48E-1202-B489-7F82-7023B10CB02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BB9985E0-C579-CDD3-35DD-BB79863DBE16}"/>
              </a:ext>
            </a:extLst>
          </p:cNvPr>
          <p:cNvSpPr>
            <a:spLocks noGrp="1"/>
          </p:cNvSpPr>
          <p:nvPr>
            <p:ph type="sldNum" sz="quarter" idx="8"/>
          </p:nvPr>
        </p:nvSpPr>
        <p:spPr/>
        <p:txBody>
          <a:bodyPr/>
          <a:lstStyle/>
          <a:p>
            <a:pPr algn="ctr">
              <a:defRPr/>
            </a:pPr>
            <a:fld id="{20F338DA-BC85-4453-8B11-3974063323BF}" type="slidenum">
              <a:rPr lang="el-GR" altLang="en-US"/>
              <a:pPr algn="ctr">
                <a:defRPr/>
              </a:pPr>
              <a:t>28</a:t>
            </a:fld>
            <a:endParaRPr lang="el-GR" altLang="en-US" dirty="0"/>
          </a:p>
        </p:txBody>
      </p:sp>
      <p:sp>
        <p:nvSpPr>
          <p:cNvPr id="4120" name="Rectangle 8">
            <a:extLst>
              <a:ext uri="{FF2B5EF4-FFF2-40B4-BE49-F238E27FC236}">
                <a16:creationId xmlns:a16="http://schemas.microsoft.com/office/drawing/2014/main" id="{DBD934C3-FF28-0608-900A-3DF5FA1D064B}"/>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F6D7E03F-5122-C358-7DE7-04D15711CEF0}"/>
              </a:ext>
            </a:extLst>
          </p:cNvPr>
          <p:cNvGraphicFramePr/>
          <p:nvPr>
            <p:extLst>
              <p:ext uri="{D42A27DB-BD31-4B8C-83A1-F6EECF244321}">
                <p14:modId xmlns:p14="http://schemas.microsoft.com/office/powerpoint/2010/main" val="197691513"/>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635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CD94F-BB97-ACCF-EBD5-E4C18A52BD9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AF61F57-18F5-E6C7-9F87-45A6B1731A2C}"/>
              </a:ext>
            </a:extLst>
          </p:cNvPr>
          <p:cNvSpPr>
            <a:spLocks noGrp="1"/>
          </p:cNvSpPr>
          <p:nvPr>
            <p:ph type="sldNum" sz="quarter" idx="8"/>
          </p:nvPr>
        </p:nvSpPr>
        <p:spPr/>
        <p:txBody>
          <a:bodyPr/>
          <a:lstStyle/>
          <a:p>
            <a:pPr algn="ctr">
              <a:defRPr/>
            </a:pPr>
            <a:fld id="{20F338DA-BC85-4453-8B11-3974063323BF}" type="slidenum">
              <a:rPr lang="el-GR" altLang="en-US"/>
              <a:pPr algn="ctr">
                <a:defRPr/>
              </a:pPr>
              <a:t>29</a:t>
            </a:fld>
            <a:endParaRPr lang="el-GR" altLang="en-US" dirty="0"/>
          </a:p>
        </p:txBody>
      </p:sp>
      <p:sp>
        <p:nvSpPr>
          <p:cNvPr id="4120" name="Rectangle 8">
            <a:extLst>
              <a:ext uri="{FF2B5EF4-FFF2-40B4-BE49-F238E27FC236}">
                <a16:creationId xmlns:a16="http://schemas.microsoft.com/office/drawing/2014/main" id="{674A503D-7375-AD09-3EDA-849909C2CD1E}"/>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A812E94B-16F6-526C-C643-A2E99CE74A16}"/>
              </a:ext>
            </a:extLst>
          </p:cNvPr>
          <p:cNvGraphicFramePr>
            <a:graphicFrameLocks noGrp="1"/>
          </p:cNvGraphicFramePr>
          <p:nvPr>
            <p:extLst>
              <p:ext uri="{D42A27DB-BD31-4B8C-83A1-F6EECF244321}">
                <p14:modId xmlns:p14="http://schemas.microsoft.com/office/powerpoint/2010/main" val="549303816"/>
              </p:ext>
            </p:extLst>
          </p:nvPr>
        </p:nvGraphicFramePr>
        <p:xfrm>
          <a:off x="1859280" y="1249980"/>
          <a:ext cx="8930107" cy="411224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Ξα</a:t>
                      </a:r>
                      <a:r>
                        <a:rPr lang="en-US" sz="1300" b="0" i="0" u="none" strike="noStrike" dirty="0" err="1">
                          <a:effectLst/>
                          <a:latin typeface="Aptos" panose="020B0004020202020204" pitchFamily="34" charset="0"/>
                        </a:rPr>
                        <a:t>φνική</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δυσκολί</a:t>
                      </a:r>
                      <a:r>
                        <a:rPr lang="en-US" sz="1300" b="0" i="0" u="none" strike="noStrike" dirty="0">
                          <a:effectLst/>
                          <a:latin typeface="Aptos" panose="020B0004020202020204" pitchFamily="34" charset="0"/>
                        </a:rPr>
                        <a:t>α στην ομιλία ή στην κατανόηση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78.2</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Ξαφνική αδυναμία ή μούδιασμα στο ένα χέρι ή στη μία πλευρά του σώματος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67.6</a:t>
                      </a:r>
                    </a:p>
                  </a:txBody>
                  <a:tcPr marL="7620" marR="7620" marT="7620" marB="0" anchor="ctr"/>
                </a:tc>
                <a:extLst>
                  <a:ext uri="{0D108BD9-81ED-4DB2-BD59-A6C34878D82A}">
                    <a16:rowId xmlns:a16="http://schemas.microsoft.com/office/drawing/2014/main" val="1631274604"/>
                  </a:ext>
                </a:extLst>
              </a:tr>
              <a:tr h="310205">
                <a:tc>
                  <a:txBody>
                    <a:bodyPr/>
                    <a:lstStyle/>
                    <a:p>
                      <a:pPr algn="l" fontAlgn="ctr">
                        <a:buNone/>
                      </a:pPr>
                      <a:r>
                        <a:rPr lang="en-US" sz="1300" b="0" i="0" u="none" strike="noStrike">
                          <a:effectLst/>
                          <a:latin typeface="Aptos" panose="020B0004020202020204" pitchFamily="34" charset="0"/>
                        </a:rPr>
                        <a:t>Ξαφνική ασυμμετρία ή πτώση στη μία πλευρά του προσώπου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69.4</a:t>
                      </a:r>
                    </a:p>
                  </a:txBody>
                  <a:tcPr marL="7620" marR="7620" marT="7620" marB="0" anchor="ctr"/>
                </a:tc>
                <a:extLst>
                  <a:ext uri="{0D108BD9-81ED-4DB2-BD59-A6C34878D82A}">
                    <a16:rowId xmlns:a16="http://schemas.microsoft.com/office/drawing/2014/main" val="2523126674"/>
                  </a:ext>
                </a:extLst>
              </a:tr>
              <a:tr h="310205">
                <a:tc>
                  <a:txBody>
                    <a:bodyPr/>
                    <a:lstStyle/>
                    <a:p>
                      <a:pPr algn="l" fontAlgn="ctr">
                        <a:buNone/>
                      </a:pPr>
                      <a:r>
                        <a:rPr lang="en-US" sz="1300" b="0" i="0" u="none" strike="noStrike">
                          <a:effectLst/>
                          <a:latin typeface="Aptos" panose="020B0004020202020204" pitchFamily="34" charset="0"/>
                        </a:rPr>
                        <a:t>Ξαφνική διαταραχή ισορροπίας ή συντονισμού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extLst>
                  <a:ext uri="{0D108BD9-81ED-4DB2-BD59-A6C34878D82A}">
                    <a16:rowId xmlns:a16="http://schemas.microsoft.com/office/drawing/2014/main" val="4149542849"/>
                  </a:ext>
                </a:extLst>
              </a:tr>
              <a:tr h="310205">
                <a:tc>
                  <a:txBody>
                    <a:bodyPr/>
                    <a:lstStyle/>
                    <a:p>
                      <a:pPr algn="l" fontAlgn="ctr">
                        <a:buNone/>
                      </a:pPr>
                      <a:r>
                        <a:rPr lang="en-US" sz="1300" b="0" i="0" u="none" strike="noStrike">
                          <a:effectLst/>
                          <a:latin typeface="Aptos" panose="020B0004020202020204" pitchFamily="34" charset="0"/>
                        </a:rPr>
                        <a:t>Ξαφνικός πολύ έντονος πονοκέφαλος χωρίς προφανή αιτία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49.1</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Ξαφνική διαταραχή της όρασης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Πόνος στα δόντια μετά το φαγητό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Φαγούρα στο δέρμα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3.5</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Δεν γνωρίζω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311436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2AC6-7064-59A0-9CCA-F1BDDA1211F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F537754-9CEC-48B3-C05A-BC68EC59111C}"/>
              </a:ext>
            </a:extLst>
          </p:cNvPr>
          <p:cNvSpPr>
            <a:spLocks noGrp="1"/>
          </p:cNvSpPr>
          <p:nvPr>
            <p:ph type="sldNum" sz="quarter" idx="8"/>
          </p:nvPr>
        </p:nvSpPr>
        <p:spPr/>
        <p:txBody>
          <a:bodyPr/>
          <a:lstStyle/>
          <a:p>
            <a:pPr algn="ctr">
              <a:defRPr/>
            </a:pPr>
            <a:fld id="{20F338DA-BC85-4453-8B11-3974063323BF}" type="slidenum">
              <a:rPr lang="el-GR" altLang="en-US"/>
              <a:pPr algn="ctr">
                <a:defRPr/>
              </a:pPr>
              <a:t>30</a:t>
            </a:fld>
            <a:endParaRPr lang="el-GR" altLang="en-US" dirty="0"/>
          </a:p>
        </p:txBody>
      </p:sp>
      <p:sp>
        <p:nvSpPr>
          <p:cNvPr id="4120" name="Rectangle 8">
            <a:extLst>
              <a:ext uri="{FF2B5EF4-FFF2-40B4-BE49-F238E27FC236}">
                <a16:creationId xmlns:a16="http://schemas.microsoft.com/office/drawing/2014/main" id="{E3FF4447-B7DD-275B-3312-62EFF8B09E67}"/>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Ποια από τα παρακάτω θεωρείτε ότι μπορεί να είναι συμπτώματα εγκεφαλικού επεισοδίου;</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3A3AC6EE-5DFD-398F-3A2B-E421F88DF7F4}"/>
              </a:ext>
            </a:extLst>
          </p:cNvPr>
          <p:cNvGraphicFramePr>
            <a:graphicFrameLocks noGrp="1"/>
          </p:cNvGraphicFramePr>
          <p:nvPr>
            <p:extLst>
              <p:ext uri="{D42A27DB-BD31-4B8C-83A1-F6EECF244321}">
                <p14:modId xmlns:p14="http://schemas.microsoft.com/office/powerpoint/2010/main" val="3030859274"/>
              </p:ext>
            </p:extLst>
          </p:nvPr>
        </p:nvGraphicFramePr>
        <p:xfrm>
          <a:off x="767309" y="1281708"/>
          <a:ext cx="10657381" cy="423330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Ξα</a:t>
                      </a:r>
                      <a:r>
                        <a:rPr lang="en-US" sz="1300" b="0" i="0" u="none" strike="noStrike" dirty="0" err="1">
                          <a:effectLst/>
                          <a:latin typeface="Aptos" panose="020B0004020202020204" pitchFamily="34" charset="0"/>
                        </a:rPr>
                        <a:t>φνική</a:t>
                      </a:r>
                      <a:r>
                        <a:rPr lang="en-US" sz="1300" b="0" i="0" u="none" strike="noStrike" dirty="0">
                          <a:effectLst/>
                          <a:latin typeface="Aptos" panose="020B0004020202020204" pitchFamily="34" charset="0"/>
                        </a:rPr>
                        <a:t> </a:t>
                      </a:r>
                      <a:r>
                        <a:rPr lang="en-US" sz="1300" b="0" i="0" u="none" strike="noStrike" dirty="0" err="1">
                          <a:effectLst/>
                          <a:latin typeface="Aptos" panose="020B0004020202020204" pitchFamily="34" charset="0"/>
                        </a:rPr>
                        <a:t>δυσκολί</a:t>
                      </a:r>
                      <a:r>
                        <a:rPr lang="en-US" sz="1300" b="0" i="0" u="none" strike="noStrike" dirty="0">
                          <a:effectLst/>
                          <a:latin typeface="Aptos" panose="020B0004020202020204" pitchFamily="34" charset="0"/>
                        </a:rPr>
                        <a:t>α στην ομιλία ή στην κατανόηση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76.7</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Ξαφνική αδυναμία ή μούδιασμα στο ένα χέρι ή στη μία πλευρά του σώματος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66.1</a:t>
                      </a:r>
                    </a:p>
                  </a:txBody>
                  <a:tcPr marL="7620" marR="7620" marT="7620" marB="0" anchor="ctr"/>
                </a:tc>
                <a:extLst>
                  <a:ext uri="{0D108BD9-81ED-4DB2-BD59-A6C34878D82A}">
                    <a16:rowId xmlns:a16="http://schemas.microsoft.com/office/drawing/2014/main" val="1715122741"/>
                  </a:ext>
                </a:extLst>
              </a:tr>
              <a:tr h="310205">
                <a:tc>
                  <a:txBody>
                    <a:bodyPr/>
                    <a:lstStyle/>
                    <a:p>
                      <a:pPr algn="l" fontAlgn="ctr">
                        <a:buNone/>
                      </a:pPr>
                      <a:r>
                        <a:rPr lang="en-US" sz="1300" b="0" i="0" u="none" strike="noStrike">
                          <a:effectLst/>
                          <a:latin typeface="Aptos" panose="020B0004020202020204" pitchFamily="34" charset="0"/>
                        </a:rPr>
                        <a:t>Ξαφνική ασυμμετρία ή πτώση στη μία πλευρά του προσώπου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66.8</a:t>
                      </a:r>
                    </a:p>
                  </a:txBody>
                  <a:tcPr marL="7620" marR="7620" marT="7620" marB="0" anchor="ctr"/>
                </a:tc>
                <a:extLst>
                  <a:ext uri="{0D108BD9-81ED-4DB2-BD59-A6C34878D82A}">
                    <a16:rowId xmlns:a16="http://schemas.microsoft.com/office/drawing/2014/main" val="1862185420"/>
                  </a:ext>
                </a:extLst>
              </a:tr>
              <a:tr h="310205">
                <a:tc>
                  <a:txBody>
                    <a:bodyPr/>
                    <a:lstStyle/>
                    <a:p>
                      <a:pPr algn="l" fontAlgn="ctr">
                        <a:buNone/>
                      </a:pPr>
                      <a:r>
                        <a:rPr lang="en-US" sz="1300" b="0" i="0" u="none" strike="noStrike">
                          <a:effectLst/>
                          <a:latin typeface="Aptos" panose="020B0004020202020204" pitchFamily="34" charset="0"/>
                        </a:rPr>
                        <a:t>Ξαφνική διαταραχή ισορροπίας ή συντονισμού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51.5</a:t>
                      </a:r>
                    </a:p>
                  </a:txBody>
                  <a:tcPr marL="7620" marR="7620" marT="7620" marB="0" anchor="ctr"/>
                </a:tc>
                <a:extLst>
                  <a:ext uri="{0D108BD9-81ED-4DB2-BD59-A6C34878D82A}">
                    <a16:rowId xmlns:a16="http://schemas.microsoft.com/office/drawing/2014/main" val="3292609802"/>
                  </a:ext>
                </a:extLst>
              </a:tr>
              <a:tr h="310205">
                <a:tc>
                  <a:txBody>
                    <a:bodyPr/>
                    <a:lstStyle/>
                    <a:p>
                      <a:pPr algn="l" fontAlgn="ctr">
                        <a:buNone/>
                      </a:pPr>
                      <a:r>
                        <a:rPr lang="en-US" sz="1300" b="0" i="0" u="none" strike="noStrike">
                          <a:effectLst/>
                          <a:latin typeface="Aptos" panose="020B0004020202020204" pitchFamily="34" charset="0"/>
                        </a:rPr>
                        <a:t>Ξαφνικός πολύ έντονος πονοκέφαλος χωρίς προφανή αιτία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extLst>
                  <a:ext uri="{0D108BD9-81ED-4DB2-BD59-A6C34878D82A}">
                    <a16:rowId xmlns:a16="http://schemas.microsoft.com/office/drawing/2014/main" val="2973582732"/>
                  </a:ext>
                </a:extLst>
              </a:tr>
              <a:tr h="310205">
                <a:tc>
                  <a:txBody>
                    <a:bodyPr/>
                    <a:lstStyle/>
                    <a:p>
                      <a:pPr algn="l" fontAlgn="ctr">
                        <a:buNone/>
                      </a:pPr>
                      <a:r>
                        <a:rPr lang="en-US" sz="1300" b="0" i="0" u="none" strike="noStrike">
                          <a:effectLst/>
                          <a:latin typeface="Aptos" panose="020B0004020202020204" pitchFamily="34" charset="0"/>
                        </a:rPr>
                        <a:t>Ξαφνική διαταραχή της όρασης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32.8</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Πόνος στα δόντια μετά το φαγητό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3.2</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Φαγούρα στο δέρμα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Δεν γνωρίζω </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016396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9B27F-8CDD-CEDA-7AF5-A66B7BDEF4E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C67EAD3-385A-4034-4C28-332F251CDD87}"/>
              </a:ext>
            </a:extLst>
          </p:cNvPr>
          <p:cNvSpPr>
            <a:spLocks noGrp="1"/>
          </p:cNvSpPr>
          <p:nvPr>
            <p:ph type="sldNum" sz="quarter" idx="8"/>
          </p:nvPr>
        </p:nvSpPr>
        <p:spPr/>
        <p:txBody>
          <a:bodyPr/>
          <a:lstStyle/>
          <a:p>
            <a:pPr algn="ctr">
              <a:defRPr/>
            </a:pPr>
            <a:fld id="{20F338DA-BC85-4453-8B11-3974063323BF}" type="slidenum">
              <a:rPr lang="el-GR" altLang="en-US"/>
              <a:pPr algn="ctr">
                <a:defRPr/>
              </a:pPr>
              <a:t>31</a:t>
            </a:fld>
            <a:endParaRPr lang="el-GR" altLang="en-US" dirty="0"/>
          </a:p>
        </p:txBody>
      </p:sp>
      <p:sp>
        <p:nvSpPr>
          <p:cNvPr id="4120" name="Rectangle 8">
            <a:extLst>
              <a:ext uri="{FF2B5EF4-FFF2-40B4-BE49-F238E27FC236}">
                <a16:creationId xmlns:a16="http://schemas.microsoft.com/office/drawing/2014/main" id="{5B77181F-5830-14D7-5784-E42C2374CAB6}"/>
              </a:ext>
            </a:extLst>
          </p:cNvPr>
          <p:cNvSpPr>
            <a:spLocks noGrp="1" noChangeArrowheads="1"/>
          </p:cNvSpPr>
          <p:nvPr>
            <p:ph type="title"/>
          </p:nvPr>
        </p:nvSpPr>
        <p:spPr>
          <a:xfrm>
            <a:off x="426720" y="55412"/>
            <a:ext cx="11440160" cy="807570"/>
          </a:xfrm>
          <a:noFill/>
        </p:spPr>
        <p:txBody>
          <a:bodyPr>
            <a:noAutofit/>
          </a:bodyPr>
          <a:lstStyle/>
          <a:p>
            <a:r>
              <a:rPr lang="el-GR" sz="1800" i="1" dirty="0">
                <a:ea typeface="Microsoft JhengHei" panose="020B0604030504040204" pitchFamily="34" charset="-120"/>
                <a:cs typeface="Microsoft Sans Serif" pitchFamily="34" charset="0"/>
              </a:rPr>
              <a:t>ΕΡ: Εάν τα συμπτώματα ενός πιθανού εγκεφαλικού εξαφανιστούν μόνα τους μετά από λίγα λεπτά,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τι πιστεύετε ότι πρέπει να γίνει;</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12E384B3-A8EF-619A-F0A2-892D72416866}"/>
              </a:ext>
            </a:extLst>
          </p:cNvPr>
          <p:cNvGraphicFramePr/>
          <p:nvPr>
            <p:extLst>
              <p:ext uri="{D42A27DB-BD31-4B8C-83A1-F6EECF244321}">
                <p14:modId xmlns:p14="http://schemas.microsoft.com/office/powerpoint/2010/main" val="1424336599"/>
              </p:ext>
            </p:extLst>
          </p:nvPr>
        </p:nvGraphicFramePr>
        <p:xfrm>
          <a:off x="1256044" y="1225900"/>
          <a:ext cx="9636369" cy="52954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6649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9A6F2-6800-475C-8319-0B930F02A7D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ABEE6AD-FFAD-7759-B259-EDF700532474}"/>
              </a:ext>
            </a:extLst>
          </p:cNvPr>
          <p:cNvSpPr>
            <a:spLocks noGrp="1"/>
          </p:cNvSpPr>
          <p:nvPr>
            <p:ph type="sldNum" sz="quarter" idx="8"/>
          </p:nvPr>
        </p:nvSpPr>
        <p:spPr/>
        <p:txBody>
          <a:bodyPr/>
          <a:lstStyle/>
          <a:p>
            <a:pPr algn="ctr">
              <a:defRPr/>
            </a:pPr>
            <a:fld id="{20F338DA-BC85-4453-8B11-3974063323BF}" type="slidenum">
              <a:rPr lang="el-GR" altLang="en-US"/>
              <a:pPr algn="ctr">
                <a:defRPr/>
              </a:pPr>
              <a:t>32</a:t>
            </a:fld>
            <a:endParaRPr lang="el-GR" altLang="en-US" dirty="0"/>
          </a:p>
        </p:txBody>
      </p:sp>
      <p:sp>
        <p:nvSpPr>
          <p:cNvPr id="4120" name="Rectangle 8">
            <a:extLst>
              <a:ext uri="{FF2B5EF4-FFF2-40B4-BE49-F238E27FC236}">
                <a16:creationId xmlns:a16="http://schemas.microsoft.com/office/drawing/2014/main" id="{5B80504D-1060-60FD-7BE7-464B193B91FD}"/>
              </a:ext>
            </a:extLst>
          </p:cNvPr>
          <p:cNvSpPr>
            <a:spLocks noGrp="1" noChangeArrowheads="1"/>
          </p:cNvSpPr>
          <p:nvPr>
            <p:ph type="title"/>
          </p:nvPr>
        </p:nvSpPr>
        <p:spPr>
          <a:xfrm>
            <a:off x="426720" y="55412"/>
            <a:ext cx="11440160" cy="807570"/>
          </a:xfrm>
          <a:noFill/>
        </p:spPr>
        <p:txBody>
          <a:bodyPr>
            <a:noAutofit/>
          </a:bodyPr>
          <a:lstStyle/>
          <a:p>
            <a:r>
              <a:rPr lang="el-GR" sz="1800" i="1" dirty="0">
                <a:ea typeface="Microsoft JhengHei" panose="020B0604030504040204" pitchFamily="34" charset="-120"/>
                <a:cs typeface="Microsoft Sans Serif" pitchFamily="34" charset="0"/>
              </a:rPr>
              <a:t>ΕΡ: Εάν τα συμπτώματα ενός πιθανού εγκεφαλικού εξαφανιστούν μόνα τους μετά από λίγα λεπτά,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τι πιστεύετε ότι πρέπει να γίνει;</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B6327E8F-EB97-B6B6-8CF1-33180A847376}"/>
              </a:ext>
            </a:extLst>
          </p:cNvPr>
          <p:cNvGraphicFramePr>
            <a:graphicFrameLocks noGrp="1"/>
          </p:cNvGraphicFramePr>
          <p:nvPr>
            <p:extLst>
              <p:ext uri="{D42A27DB-BD31-4B8C-83A1-F6EECF244321}">
                <p14:modId xmlns:p14="http://schemas.microsoft.com/office/powerpoint/2010/main" val="34250283"/>
              </p:ext>
            </p:extLst>
          </p:nvPr>
        </p:nvGraphicFramePr>
        <p:xfrm>
          <a:off x="1906697" y="1115368"/>
          <a:ext cx="8378606" cy="237391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Άμεση</a:t>
                      </a:r>
                      <a:r>
                        <a:rPr lang="en-US" sz="1300" u="none" strike="noStrike" kern="1200" dirty="0">
                          <a:solidFill>
                            <a:schemeClr val="dk1"/>
                          </a:solidFill>
                          <a:effectLst/>
                          <a:latin typeface="Aptos" panose="020B0004020202020204" pitchFamily="34" charset="0"/>
                          <a:ea typeface="+mn-ea"/>
                          <a:cs typeface="+mn-cs"/>
                        </a:rPr>
                        <a:t> ανα</a:t>
                      </a:r>
                      <a:r>
                        <a:rPr lang="en-US" sz="1300" u="none" strike="noStrike" kern="1200" dirty="0" err="1">
                          <a:solidFill>
                            <a:schemeClr val="dk1"/>
                          </a:solidFill>
                          <a:effectLst/>
                          <a:latin typeface="Aptos" panose="020B0004020202020204" pitchFamily="34" charset="0"/>
                          <a:ea typeface="+mn-ea"/>
                          <a:cs typeface="+mn-cs"/>
                        </a:rPr>
                        <a:t>ζήτηση</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είγουσ</a:t>
                      </a:r>
                      <a:r>
                        <a:rPr lang="en-US" sz="1300" u="none" strike="noStrike" kern="1200" dirty="0">
                          <a:solidFill>
                            <a:schemeClr val="dk1"/>
                          </a:solidFill>
                          <a:effectLst/>
                          <a:latin typeface="Aptos" panose="020B0004020202020204" pitchFamily="34" charset="0"/>
                          <a:ea typeface="+mn-ea"/>
                          <a:cs typeface="+mn-cs"/>
                        </a:rPr>
                        <a:t>ας ιατρικής βοήθειας</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74.6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81.8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80.1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75.6</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Επ</a:t>
                      </a:r>
                      <a:r>
                        <a:rPr lang="en-US" sz="1300" u="none" strike="noStrike" kern="1200" dirty="0" err="1">
                          <a:solidFill>
                            <a:schemeClr val="dk1"/>
                          </a:solidFill>
                          <a:effectLst/>
                          <a:latin typeface="Aptos" panose="020B0004020202020204" pitchFamily="34" charset="0"/>
                          <a:ea typeface="+mn-ea"/>
                          <a:cs typeface="+mn-cs"/>
                        </a:rPr>
                        <a:t>ικοινωνί</a:t>
                      </a:r>
                      <a:r>
                        <a:rPr lang="en-US" sz="1300" u="none" strike="noStrike" kern="1200" dirty="0">
                          <a:solidFill>
                            <a:schemeClr val="dk1"/>
                          </a:solidFill>
                          <a:effectLst/>
                          <a:latin typeface="Aptos" panose="020B0004020202020204" pitchFamily="34" charset="0"/>
                          <a:ea typeface="+mn-ea"/>
                          <a:cs typeface="+mn-cs"/>
                        </a:rPr>
                        <a:t>α με γιατρό τις επόμενες ημέρες</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19.5</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χρειάζεται κάτι εφόσον εξαφανιστούν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5" name="Table 4">
            <a:extLst>
              <a:ext uri="{FF2B5EF4-FFF2-40B4-BE49-F238E27FC236}">
                <a16:creationId xmlns:a16="http://schemas.microsoft.com/office/drawing/2014/main" id="{0B4E4937-CBDC-7894-9DB1-D0F272A4F618}"/>
              </a:ext>
            </a:extLst>
          </p:cNvPr>
          <p:cNvGraphicFramePr>
            <a:graphicFrameLocks noGrp="1"/>
          </p:cNvGraphicFramePr>
          <p:nvPr>
            <p:extLst>
              <p:ext uri="{D42A27DB-BD31-4B8C-83A1-F6EECF244321}">
                <p14:modId xmlns:p14="http://schemas.microsoft.com/office/powerpoint/2010/main" val="1703138174"/>
              </p:ext>
            </p:extLst>
          </p:nvPr>
        </p:nvGraphicFramePr>
        <p:xfrm>
          <a:off x="1127760" y="3801388"/>
          <a:ext cx="9936480" cy="249497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Άμεση</a:t>
                      </a:r>
                      <a:r>
                        <a:rPr lang="en-US" sz="1300" u="none" strike="noStrike" kern="1200" dirty="0">
                          <a:solidFill>
                            <a:schemeClr val="dk1"/>
                          </a:solidFill>
                          <a:effectLst/>
                          <a:latin typeface="Aptos" panose="020B0004020202020204" pitchFamily="34" charset="0"/>
                          <a:ea typeface="+mn-ea"/>
                          <a:cs typeface="+mn-cs"/>
                        </a:rPr>
                        <a:t> ανα</a:t>
                      </a:r>
                      <a:r>
                        <a:rPr lang="en-US" sz="1300" u="none" strike="noStrike" kern="1200" dirty="0" err="1">
                          <a:solidFill>
                            <a:schemeClr val="dk1"/>
                          </a:solidFill>
                          <a:effectLst/>
                          <a:latin typeface="Aptos" panose="020B0004020202020204" pitchFamily="34" charset="0"/>
                          <a:ea typeface="+mn-ea"/>
                          <a:cs typeface="+mn-cs"/>
                        </a:rPr>
                        <a:t>ζήτηση</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είγουσ</a:t>
                      </a:r>
                      <a:r>
                        <a:rPr lang="en-US" sz="1300" u="none" strike="noStrike" kern="1200" dirty="0">
                          <a:solidFill>
                            <a:schemeClr val="dk1"/>
                          </a:solidFill>
                          <a:effectLst/>
                          <a:latin typeface="Aptos" panose="020B0004020202020204" pitchFamily="34" charset="0"/>
                          <a:ea typeface="+mn-ea"/>
                          <a:cs typeface="+mn-cs"/>
                        </a:rPr>
                        <a:t>ας ιατρικής βοήθειας</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75.2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78.2</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Επ</a:t>
                      </a:r>
                      <a:r>
                        <a:rPr lang="en-US" sz="1300" u="none" strike="noStrike" kern="1200" dirty="0" err="1">
                          <a:solidFill>
                            <a:schemeClr val="dk1"/>
                          </a:solidFill>
                          <a:effectLst/>
                          <a:latin typeface="Aptos" panose="020B0004020202020204" pitchFamily="34" charset="0"/>
                          <a:ea typeface="+mn-ea"/>
                          <a:cs typeface="+mn-cs"/>
                        </a:rPr>
                        <a:t>ικοινωνί</a:t>
                      </a:r>
                      <a:r>
                        <a:rPr lang="en-US" sz="1300" u="none" strike="noStrike" kern="1200" dirty="0">
                          <a:solidFill>
                            <a:schemeClr val="dk1"/>
                          </a:solidFill>
                          <a:effectLst/>
                          <a:latin typeface="Aptos" panose="020B0004020202020204" pitchFamily="34" charset="0"/>
                          <a:ea typeface="+mn-ea"/>
                          <a:cs typeface="+mn-cs"/>
                        </a:rPr>
                        <a:t>α με γιατρό τις επόμενες ημέρες</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χρειάζεται κάτι εφόσον εξαφανιστούν</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γνωρίζω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015354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F38C5-AAA4-4FA7-5EF6-E3341103A41B}"/>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E8CB7A35-4E63-5A42-38BA-24B1CE6B7752}"/>
              </a:ext>
            </a:extLst>
          </p:cNvPr>
          <p:cNvGraphicFramePr/>
          <p:nvPr>
            <p:extLst>
              <p:ext uri="{D42A27DB-BD31-4B8C-83A1-F6EECF244321}">
                <p14:modId xmlns:p14="http://schemas.microsoft.com/office/powerpoint/2010/main" val="3937736604"/>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F1AA048-1A50-FD42-A687-EAF137534A34}"/>
              </a:ext>
            </a:extLst>
          </p:cNvPr>
          <p:cNvSpPr>
            <a:spLocks noGrp="1"/>
          </p:cNvSpPr>
          <p:nvPr>
            <p:ph type="sldNum" sz="quarter" idx="8"/>
          </p:nvPr>
        </p:nvSpPr>
        <p:spPr/>
        <p:txBody>
          <a:bodyPr/>
          <a:lstStyle/>
          <a:p>
            <a:pPr algn="ctr">
              <a:defRPr/>
            </a:pPr>
            <a:fld id="{20F338DA-BC85-4453-8B11-3974063323BF}" type="slidenum">
              <a:rPr lang="el-GR" altLang="en-US"/>
              <a:pPr algn="ctr">
                <a:defRPr/>
              </a:pPr>
              <a:t>33</a:t>
            </a:fld>
            <a:endParaRPr lang="el-GR" altLang="en-US" dirty="0"/>
          </a:p>
        </p:txBody>
      </p:sp>
      <p:sp>
        <p:nvSpPr>
          <p:cNvPr id="4120" name="Rectangle 8">
            <a:extLst>
              <a:ext uri="{FF2B5EF4-FFF2-40B4-BE49-F238E27FC236}">
                <a16:creationId xmlns:a16="http://schemas.microsoft.com/office/drawing/2014/main" id="{3070FAB1-CCF6-BAA5-4930-92376825131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σίγουρος/η αισθάνεστε ότι θα μπορούσατε να αναγνωρίσετε ένα πιθανό έμφραγμα ή εγκεφαλικό επεισόδιο;</a:t>
            </a:r>
          </a:p>
        </p:txBody>
      </p:sp>
      <p:graphicFrame>
        <p:nvGraphicFramePr>
          <p:cNvPr id="9" name="Γράφημα 8">
            <a:extLst>
              <a:ext uri="{FF2B5EF4-FFF2-40B4-BE49-F238E27FC236}">
                <a16:creationId xmlns:a16="http://schemas.microsoft.com/office/drawing/2014/main" id="{44124BC4-AB99-89E3-8C88-F0E78E238E79}"/>
              </a:ext>
            </a:extLst>
          </p:cNvPr>
          <p:cNvGraphicFramePr/>
          <p:nvPr>
            <p:extLst>
              <p:ext uri="{D42A27DB-BD31-4B8C-83A1-F6EECF244321}">
                <p14:modId xmlns:p14="http://schemas.microsoft.com/office/powerpoint/2010/main" val="383426586"/>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1B9934D1-D96C-2957-C83F-A9434747307A}"/>
              </a:ext>
            </a:extLst>
          </p:cNvPr>
          <p:cNvSpPr/>
          <p:nvPr/>
        </p:nvSpPr>
        <p:spPr>
          <a:xfrm>
            <a:off x="3017520" y="4226560"/>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B6947C70-7CA9-62F6-9FA7-701D7041C323}"/>
              </a:ext>
            </a:extLst>
          </p:cNvPr>
          <p:cNvSpPr txBox="1"/>
          <p:nvPr/>
        </p:nvSpPr>
        <p:spPr>
          <a:xfrm>
            <a:off x="3403600" y="4450080"/>
            <a:ext cx="772160" cy="307777"/>
          </a:xfrm>
          <a:prstGeom prst="rect">
            <a:avLst/>
          </a:prstGeom>
          <a:noFill/>
        </p:spPr>
        <p:txBody>
          <a:bodyPr wrap="square" rtlCol="0">
            <a:spAutoFit/>
          </a:bodyPr>
          <a:lstStyle/>
          <a:p>
            <a:r>
              <a:rPr lang="el-GR" sz="1400" dirty="0">
                <a:latin typeface="Aptos" panose="020B0004020202020204" pitchFamily="34" charset="0"/>
              </a:rPr>
              <a:t>16.8</a:t>
            </a:r>
            <a:endParaRPr lang="en-US" sz="1400" dirty="0">
              <a:latin typeface="Aptos" panose="020B0004020202020204" pitchFamily="34" charset="0"/>
            </a:endParaRPr>
          </a:p>
        </p:txBody>
      </p:sp>
      <p:sp>
        <p:nvSpPr>
          <p:cNvPr id="13" name="Right Brace 12">
            <a:extLst>
              <a:ext uri="{FF2B5EF4-FFF2-40B4-BE49-F238E27FC236}">
                <a16:creationId xmlns:a16="http://schemas.microsoft.com/office/drawing/2014/main" id="{8EE8133D-916E-33E4-3D27-B7EBECA376EF}"/>
              </a:ext>
            </a:extLst>
          </p:cNvPr>
          <p:cNvSpPr/>
          <p:nvPr/>
        </p:nvSpPr>
        <p:spPr>
          <a:xfrm>
            <a:off x="4246880" y="1773650"/>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A1FB95C9-C6B8-F7A2-53BF-9220CC9E2634}"/>
              </a:ext>
            </a:extLst>
          </p:cNvPr>
          <p:cNvSpPr txBox="1"/>
          <p:nvPr/>
        </p:nvSpPr>
        <p:spPr>
          <a:xfrm>
            <a:off x="4632960" y="1997170"/>
            <a:ext cx="772160" cy="307777"/>
          </a:xfrm>
          <a:prstGeom prst="rect">
            <a:avLst/>
          </a:prstGeom>
          <a:noFill/>
        </p:spPr>
        <p:txBody>
          <a:bodyPr wrap="square" rtlCol="0">
            <a:spAutoFit/>
          </a:bodyPr>
          <a:lstStyle/>
          <a:p>
            <a:r>
              <a:rPr lang="el-GR" sz="1400" dirty="0">
                <a:latin typeface="Aptos" panose="020B0004020202020204" pitchFamily="34" charset="0"/>
              </a:rPr>
              <a:t>38.8</a:t>
            </a:r>
            <a:endParaRPr lang="en-US" sz="1400" dirty="0">
              <a:latin typeface="Aptos" panose="020B0004020202020204" pitchFamily="34" charset="0"/>
            </a:endParaRPr>
          </a:p>
        </p:txBody>
      </p:sp>
    </p:spTree>
    <p:extLst>
      <p:ext uri="{BB962C8B-B14F-4D97-AF65-F5344CB8AC3E}">
        <p14:creationId xmlns:p14="http://schemas.microsoft.com/office/powerpoint/2010/main" val="1893815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90AF-A09B-064C-96D8-B1082B5BB3F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CB6FF7E-DBF9-5CDD-9F41-23BCB1134EB2}"/>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ΠΡΟΣΩΠΙΚΗ ΕΠΙΓΝΩΣΗ ΚΑΙ ΣΥΜΠΕΡΙΦΟΡΑ</a:t>
            </a:r>
          </a:p>
        </p:txBody>
      </p:sp>
    </p:spTree>
    <p:extLst>
      <p:ext uri="{BB962C8B-B14F-4D97-AF65-F5344CB8AC3E}">
        <p14:creationId xmlns:p14="http://schemas.microsoft.com/office/powerpoint/2010/main" val="3226519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3A378-3601-FF95-D8BB-2BF77EED0CE7}"/>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3526EC55-77A1-841F-F08A-E793E9E0DD9F}"/>
              </a:ext>
            </a:extLst>
          </p:cNvPr>
          <p:cNvGraphicFramePr/>
          <p:nvPr>
            <p:extLst>
              <p:ext uri="{D42A27DB-BD31-4B8C-83A1-F6EECF244321}">
                <p14:modId xmlns:p14="http://schemas.microsoft.com/office/powerpoint/2010/main" val="458602835"/>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DDA4196A-FEE8-296D-C29F-A6EF5E0D86ED}"/>
              </a:ext>
            </a:extLst>
          </p:cNvPr>
          <p:cNvSpPr>
            <a:spLocks noGrp="1"/>
          </p:cNvSpPr>
          <p:nvPr>
            <p:ph type="sldNum" sz="quarter" idx="8"/>
          </p:nvPr>
        </p:nvSpPr>
        <p:spPr/>
        <p:txBody>
          <a:bodyPr/>
          <a:lstStyle/>
          <a:p>
            <a:pPr algn="ctr">
              <a:defRPr/>
            </a:pPr>
            <a:fld id="{20F338DA-BC85-4453-8B11-3974063323BF}" type="slidenum">
              <a:rPr lang="el-GR" altLang="en-US"/>
              <a:pPr algn="ctr">
                <a:defRPr/>
              </a:pPr>
              <a:t>35</a:t>
            </a:fld>
            <a:endParaRPr lang="el-GR" altLang="en-US" dirty="0"/>
          </a:p>
        </p:txBody>
      </p:sp>
      <p:sp>
        <p:nvSpPr>
          <p:cNvPr id="4120" name="Rectangle 8">
            <a:extLst>
              <a:ext uri="{FF2B5EF4-FFF2-40B4-BE49-F238E27FC236}">
                <a16:creationId xmlns:a16="http://schemas.microsoft.com/office/drawing/2014/main" id="{2C2FEA62-FAD1-3364-4D4A-AB0B2ED9BB7A}"/>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πιθανό θεωρείτε να εμφανίσετε εσείς προσωπικά καρδιαγγειακό πρόβλημα τα επόμενα 10 χρόνια;</a:t>
            </a:r>
          </a:p>
        </p:txBody>
      </p:sp>
      <p:graphicFrame>
        <p:nvGraphicFramePr>
          <p:cNvPr id="9" name="Γράφημα 8">
            <a:extLst>
              <a:ext uri="{FF2B5EF4-FFF2-40B4-BE49-F238E27FC236}">
                <a16:creationId xmlns:a16="http://schemas.microsoft.com/office/drawing/2014/main" id="{CDBF61CD-3075-E3A2-B7EF-D2B8489E10F0}"/>
              </a:ext>
            </a:extLst>
          </p:cNvPr>
          <p:cNvGraphicFramePr/>
          <p:nvPr>
            <p:extLst>
              <p:ext uri="{D42A27DB-BD31-4B8C-83A1-F6EECF244321}">
                <p14:modId xmlns:p14="http://schemas.microsoft.com/office/powerpoint/2010/main" val="1054854164"/>
              </p:ext>
            </p:extLst>
          </p:nvPr>
        </p:nvGraphicFramePr>
        <p:xfrm>
          <a:off x="5593583" y="1027604"/>
          <a:ext cx="651191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B1F145BD-6F3B-3EEC-87E5-EB2BBA8FA529}"/>
              </a:ext>
            </a:extLst>
          </p:cNvPr>
          <p:cNvSpPr/>
          <p:nvPr/>
        </p:nvSpPr>
        <p:spPr>
          <a:xfrm>
            <a:off x="3663183" y="3775488"/>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9D35DCA0-0144-EAA8-9301-B0EBF8B8FE34}"/>
              </a:ext>
            </a:extLst>
          </p:cNvPr>
          <p:cNvSpPr txBox="1"/>
          <p:nvPr/>
        </p:nvSpPr>
        <p:spPr>
          <a:xfrm>
            <a:off x="4049263" y="3999008"/>
            <a:ext cx="772160" cy="307777"/>
          </a:xfrm>
          <a:prstGeom prst="rect">
            <a:avLst/>
          </a:prstGeom>
          <a:noFill/>
        </p:spPr>
        <p:txBody>
          <a:bodyPr wrap="square" rtlCol="0">
            <a:spAutoFit/>
          </a:bodyPr>
          <a:lstStyle/>
          <a:p>
            <a:r>
              <a:rPr lang="en-US" sz="1400" dirty="0">
                <a:latin typeface="Aptos" panose="020B0004020202020204" pitchFamily="34" charset="0"/>
              </a:rPr>
              <a:t>22.5</a:t>
            </a:r>
          </a:p>
        </p:txBody>
      </p:sp>
      <p:sp>
        <p:nvSpPr>
          <p:cNvPr id="13" name="Right Brace 12">
            <a:extLst>
              <a:ext uri="{FF2B5EF4-FFF2-40B4-BE49-F238E27FC236}">
                <a16:creationId xmlns:a16="http://schemas.microsoft.com/office/drawing/2014/main" id="{C9E2AF80-CF87-9ED3-319B-5E50EBC7EB23}"/>
              </a:ext>
            </a:extLst>
          </p:cNvPr>
          <p:cNvSpPr/>
          <p:nvPr/>
        </p:nvSpPr>
        <p:spPr>
          <a:xfrm>
            <a:off x="4435343" y="1796947"/>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026F7E9-A3A8-934F-AE45-27614F3417A8}"/>
              </a:ext>
            </a:extLst>
          </p:cNvPr>
          <p:cNvSpPr txBox="1"/>
          <p:nvPr/>
        </p:nvSpPr>
        <p:spPr>
          <a:xfrm>
            <a:off x="4821423" y="2020467"/>
            <a:ext cx="772160" cy="307777"/>
          </a:xfrm>
          <a:prstGeom prst="rect">
            <a:avLst/>
          </a:prstGeom>
          <a:noFill/>
        </p:spPr>
        <p:txBody>
          <a:bodyPr wrap="square" rtlCol="0">
            <a:spAutoFit/>
          </a:bodyPr>
          <a:lstStyle/>
          <a:p>
            <a:r>
              <a:rPr lang="en-US" sz="1400" dirty="0">
                <a:latin typeface="Aptos" panose="020B0004020202020204" pitchFamily="34" charset="0"/>
              </a:rPr>
              <a:t>29.9</a:t>
            </a:r>
          </a:p>
        </p:txBody>
      </p:sp>
    </p:spTree>
    <p:extLst>
      <p:ext uri="{BB962C8B-B14F-4D97-AF65-F5344CB8AC3E}">
        <p14:creationId xmlns:p14="http://schemas.microsoft.com/office/powerpoint/2010/main" val="2397626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0E8FD-1EC9-63AF-7BB6-9CEB0B37581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807C397-741B-9DEA-6211-051EE4BF4FD8}"/>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F1B6D1A-3A7C-3F43-DDE3-F3B30D87D5B0}"/>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6790C873-1031-0227-2F5B-A3BA091000B9}"/>
              </a:ext>
            </a:extLst>
          </p:cNvPr>
          <p:cNvGraphicFramePr/>
          <p:nvPr>
            <p:extLst>
              <p:ext uri="{D42A27DB-BD31-4B8C-83A1-F6EECF244321}">
                <p14:modId xmlns:p14="http://schemas.microsoft.com/office/powerpoint/2010/main" val="2375075107"/>
              </p:ext>
            </p:extLst>
          </p:nvPr>
        </p:nvGraphicFramePr>
        <p:xfrm>
          <a:off x="177202" y="1002085"/>
          <a:ext cx="11486019"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1489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7B93-B704-1032-812C-2AE99FA83DAC}"/>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9C49BB0-9C11-9703-CAE8-71B8AAAF7B8A}"/>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366BC2B-C503-148B-BBA0-07109990A2A5}"/>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6D50F162-E4E7-2A11-8856-0838175578AE}"/>
              </a:ext>
            </a:extLst>
          </p:cNvPr>
          <p:cNvGraphicFramePr>
            <a:graphicFrameLocks noGrp="1"/>
          </p:cNvGraphicFramePr>
          <p:nvPr>
            <p:extLst>
              <p:ext uri="{D42A27DB-BD31-4B8C-83A1-F6EECF244321}">
                <p14:modId xmlns:p14="http://schemas.microsoft.com/office/powerpoint/2010/main" val="794544708"/>
              </p:ext>
            </p:extLst>
          </p:nvPr>
        </p:nvGraphicFramePr>
        <p:xfrm>
          <a:off x="1717040" y="1259840"/>
          <a:ext cx="9001759" cy="4826005"/>
        </p:xfrm>
        <a:graphic>
          <a:graphicData uri="http://schemas.openxmlformats.org/drawingml/2006/table">
            <a:tbl>
              <a:tblPr>
                <a:tableStyleId>{93296810-A885-4BE3-A3E7-6D5BEEA58F35}</a:tableStyleId>
              </a:tblPr>
              <a:tblGrid>
                <a:gridCol w="1635760">
                  <a:extLst>
                    <a:ext uri="{9D8B030D-6E8A-4147-A177-3AD203B41FA5}">
                      <a16:colId xmlns:a16="http://schemas.microsoft.com/office/drawing/2014/main" val="2785779785"/>
                    </a:ext>
                  </a:extLst>
                </a:gridCol>
                <a:gridCol w="2169365">
                  <a:extLst>
                    <a:ext uri="{9D8B030D-6E8A-4147-A177-3AD203B41FA5}">
                      <a16:colId xmlns:a16="http://schemas.microsoft.com/office/drawing/2014/main" val="2136404231"/>
                    </a:ext>
                  </a:extLst>
                </a:gridCol>
                <a:gridCol w="770490">
                  <a:extLst>
                    <a:ext uri="{9D8B030D-6E8A-4147-A177-3AD203B41FA5}">
                      <a16:colId xmlns:a16="http://schemas.microsoft.com/office/drawing/2014/main" val="3493788165"/>
                    </a:ext>
                  </a:extLst>
                </a:gridCol>
                <a:gridCol w="900452">
                  <a:extLst>
                    <a:ext uri="{9D8B030D-6E8A-4147-A177-3AD203B41FA5}">
                      <a16:colId xmlns:a16="http://schemas.microsoft.com/office/drawing/2014/main" val="517818426"/>
                    </a:ext>
                  </a:extLst>
                </a:gridCol>
                <a:gridCol w="696226">
                  <a:extLst>
                    <a:ext uri="{9D8B030D-6E8A-4147-A177-3AD203B41FA5}">
                      <a16:colId xmlns:a16="http://schemas.microsoft.com/office/drawing/2014/main" val="2625768502"/>
                    </a:ext>
                  </a:extLst>
                </a:gridCol>
                <a:gridCol w="612679">
                  <a:extLst>
                    <a:ext uri="{9D8B030D-6E8A-4147-A177-3AD203B41FA5}">
                      <a16:colId xmlns:a16="http://schemas.microsoft.com/office/drawing/2014/main" val="3075153397"/>
                    </a:ext>
                  </a:extLst>
                </a:gridCol>
                <a:gridCol w="733356">
                  <a:extLst>
                    <a:ext uri="{9D8B030D-6E8A-4147-A177-3AD203B41FA5}">
                      <a16:colId xmlns:a16="http://schemas.microsoft.com/office/drawing/2014/main" val="1230890905"/>
                    </a:ext>
                  </a:extLst>
                </a:gridCol>
                <a:gridCol w="765397">
                  <a:extLst>
                    <a:ext uri="{9D8B030D-6E8A-4147-A177-3AD203B41FA5}">
                      <a16:colId xmlns:a16="http://schemas.microsoft.com/office/drawing/2014/main" val="4205506762"/>
                    </a:ext>
                  </a:extLst>
                </a:gridCol>
                <a:gridCol w="718034">
                  <a:extLst>
                    <a:ext uri="{9D8B030D-6E8A-4147-A177-3AD203B41FA5}">
                      <a16:colId xmlns:a16="http://schemas.microsoft.com/office/drawing/2014/main" val="3283489706"/>
                    </a:ext>
                  </a:extLst>
                </a:gridCol>
              </a:tblGrid>
              <a:tr h="302393">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444">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52698">
                <a:tc rowSpan="4">
                  <a:txBody>
                    <a:bodyPr/>
                    <a:lstStyle/>
                    <a:p>
                      <a:pPr algn="l" fontAlgn="t">
                        <a:buNone/>
                      </a:pPr>
                      <a:r>
                        <a:rPr lang="en-US" sz="1300" b="1" i="0" u="none" strike="noStrike" dirty="0">
                          <a:effectLst/>
                          <a:latin typeface="Aptos" panose="020B0004020202020204" pitchFamily="34" charset="0"/>
                        </a:rPr>
                        <a:t>η α</a:t>
                      </a:r>
                      <a:r>
                        <a:rPr lang="en-US" sz="1300" b="1" i="0" u="none" strike="noStrike" dirty="0" err="1">
                          <a:effectLst/>
                          <a:latin typeface="Aptos" panose="020B0004020202020204" pitchFamily="34" charset="0"/>
                        </a:rPr>
                        <a:t>ρτηρι</a:t>
                      </a:r>
                      <a:r>
                        <a:rPr lang="en-US" sz="1300" b="1" i="0" u="none" strike="noStrike" dirty="0">
                          <a:effectLst/>
                          <a:latin typeface="Aptos" panose="020B0004020202020204" pitchFamily="34" charset="0"/>
                        </a:rPr>
                        <a:t>ακή σας πίεση;</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63.4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74.4</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89</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extLst>
                  <a:ext uri="{0D108BD9-81ED-4DB2-BD59-A6C34878D82A}">
                    <a16:rowId xmlns:a16="http://schemas.microsoft.com/office/drawing/2014/main" val="3372517114"/>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347808340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670435816"/>
                  </a:ext>
                </a:extLst>
              </a:tr>
              <a:tr h="252698">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χοληστερόλη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57.8</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67.1</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84.1</a:t>
                      </a:r>
                    </a:p>
                  </a:txBody>
                  <a:tcPr marL="7620" marR="7620" marT="7620" marB="0" anchor="ctr">
                    <a:solidFill>
                      <a:schemeClr val="bg1">
                        <a:lumMod val="85000"/>
                      </a:schemeClr>
                    </a:solidFill>
                  </a:tcPr>
                </a:tc>
                <a:extLst>
                  <a:ext uri="{0D108BD9-81ED-4DB2-BD59-A6C34878D82A}">
                    <a16:rowId xmlns:a16="http://schemas.microsoft.com/office/drawing/2014/main" val="1001988522"/>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extLst>
                  <a:ext uri="{0D108BD9-81ED-4DB2-BD59-A6C34878D82A}">
                    <a16:rowId xmlns:a16="http://schemas.microsoft.com/office/drawing/2014/main" val="254742031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23.1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extLst>
                  <a:ext uri="{0D108BD9-81ED-4DB2-BD59-A6C34878D82A}">
                    <a16:rowId xmlns:a16="http://schemas.microsoft.com/office/drawing/2014/main" val="195495967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0.4</a:t>
                      </a:r>
                    </a:p>
                  </a:txBody>
                  <a:tcPr marL="7620" marR="7620" marT="7620" marB="0" anchor="ctr"/>
                </a:tc>
                <a:extLst>
                  <a:ext uri="{0D108BD9-81ED-4DB2-BD59-A6C34878D82A}">
                    <a16:rowId xmlns:a16="http://schemas.microsoft.com/office/drawing/2014/main" val="2146043963"/>
                  </a:ext>
                </a:extLst>
              </a:tr>
              <a:tr h="252698">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σακχάρου ή γλυκοζυλιωμένης αιμοσφαιρίνης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57.4</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22.9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67.4</a:t>
                      </a:r>
                    </a:p>
                  </a:txBody>
                  <a:tcPr marL="7620" marR="7620" marT="7620" marB="0" anchor="ctr">
                    <a:solidFill>
                      <a:schemeClr val="bg1">
                        <a:lumMod val="85000"/>
                      </a:schemeClr>
                    </a:solidFill>
                  </a:tcPr>
                </a:tc>
                <a:tc>
                  <a:txBody>
                    <a:bodyPr/>
                    <a:lstStyle/>
                    <a:p>
                      <a:pPr algn="ctr" fontAlgn="ctr">
                        <a:buNone/>
                      </a:pPr>
                      <a:r>
                        <a:rPr lang="en-US" sz="1300" b="0" i="0" u="none" strike="noStrike" dirty="0">
                          <a:effectLst/>
                          <a:latin typeface="Aptos" panose="020B0004020202020204" pitchFamily="34" charset="0"/>
                        </a:rPr>
                        <a:t>84.5</a:t>
                      </a:r>
                    </a:p>
                  </a:txBody>
                  <a:tcPr marL="7620" marR="7620" marT="7620" marB="0" anchor="ctr">
                    <a:solidFill>
                      <a:schemeClr val="bg1">
                        <a:lumMod val="85000"/>
                      </a:schemeClr>
                    </a:solidFill>
                  </a:tcPr>
                </a:tc>
                <a:extLst>
                  <a:ext uri="{0D108BD9-81ED-4DB2-BD59-A6C34878D82A}">
                    <a16:rowId xmlns:a16="http://schemas.microsoft.com/office/drawing/2014/main" val="1592904656"/>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extLst>
                  <a:ext uri="{0D108BD9-81ED-4DB2-BD59-A6C34878D82A}">
                    <a16:rowId xmlns:a16="http://schemas.microsoft.com/office/drawing/2014/main" val="1855401448"/>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1585252837"/>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extLst>
                  <a:ext uri="{0D108BD9-81ED-4DB2-BD59-A6C34878D82A}">
                    <a16:rowId xmlns:a16="http://schemas.microsoft.com/office/drawing/2014/main" val="527224504"/>
                  </a:ext>
                </a:extLst>
              </a:tr>
              <a:tr h="252698">
                <a:tc rowSpan="4">
                  <a:txBody>
                    <a:bodyPr/>
                    <a:lstStyle/>
                    <a:p>
                      <a:pPr algn="l" fontAlgn="t">
                        <a:buNone/>
                      </a:pPr>
                      <a:r>
                        <a:rPr lang="en-US" sz="1300" b="1" i="0" u="none" strike="noStrike" dirty="0">
                          <a:effectLst/>
                          <a:latin typeface="Aptos" panose="020B0004020202020204" pitchFamily="34" charset="0"/>
                        </a:rPr>
                        <a:t>Ο </a:t>
                      </a:r>
                      <a:r>
                        <a:rPr lang="en-US" sz="1300" b="1" i="0" u="none" strike="noStrike" dirty="0" err="1">
                          <a:effectLst/>
                          <a:latin typeface="Aptos" panose="020B0004020202020204" pitchFamily="34" charset="0"/>
                        </a:rPr>
                        <a:t>δείκτης</a:t>
                      </a:r>
                      <a:r>
                        <a:rPr lang="en-US" sz="1300" b="1" i="0" u="none" strike="noStrike" dirty="0">
                          <a:effectLst/>
                          <a:latin typeface="Aptos" panose="020B0004020202020204" pitchFamily="34" charset="0"/>
                        </a:rPr>
                        <a:t> </a:t>
                      </a:r>
                      <a:r>
                        <a:rPr lang="en-US" sz="1300" b="1" i="0" u="none" strike="noStrike" dirty="0" err="1">
                          <a:effectLst/>
                          <a:latin typeface="Aptos" panose="020B0004020202020204" pitchFamily="34" charset="0"/>
                        </a:rPr>
                        <a:t>μάζ</a:t>
                      </a:r>
                      <a:r>
                        <a:rPr lang="en-US" sz="1300" b="1" i="0" u="none" strike="noStrike" dirty="0">
                          <a:effectLst/>
                          <a:latin typeface="Aptos" panose="020B0004020202020204" pitchFamily="34" charset="0"/>
                        </a:rPr>
                        <a:t>ας του σώματός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42.7</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41.8</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50.1</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40</a:t>
                      </a:r>
                    </a:p>
                  </a:txBody>
                  <a:tcPr marL="7620" marR="7620" marT="7620" marB="0" anchor="ctr"/>
                </a:tc>
                <a:extLst>
                  <a:ext uri="{0D108BD9-81ED-4DB2-BD59-A6C34878D82A}">
                    <a16:rowId xmlns:a16="http://schemas.microsoft.com/office/drawing/2014/main" val="1490169260"/>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extLst>
                  <a:ext uri="{0D108BD9-81ED-4DB2-BD59-A6C34878D82A}">
                    <a16:rowId xmlns:a16="http://schemas.microsoft.com/office/drawing/2014/main" val="149608142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41.4</a:t>
                      </a:r>
                    </a:p>
                  </a:txBody>
                  <a:tcPr marL="7620" marR="7620" marT="7620" marB="0" anchor="ctr"/>
                </a:tc>
                <a:extLst>
                  <a:ext uri="{0D108BD9-81ED-4DB2-BD59-A6C34878D82A}">
                    <a16:rowId xmlns:a16="http://schemas.microsoft.com/office/drawing/2014/main" val="1215330665"/>
                  </a:ext>
                </a:extLst>
              </a:tr>
              <a:tr h="252698">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8.9</a:t>
                      </a:r>
                    </a:p>
                  </a:txBody>
                  <a:tcPr marL="7620" marR="7620" marT="7620" marB="0" anchor="ctr"/>
                </a:tc>
                <a:extLst>
                  <a:ext uri="{0D108BD9-81ED-4DB2-BD59-A6C34878D82A}">
                    <a16:rowId xmlns:a16="http://schemas.microsoft.com/office/drawing/2014/main" val="4109114782"/>
                  </a:ext>
                </a:extLst>
              </a:tr>
            </a:tbl>
          </a:graphicData>
        </a:graphic>
      </p:graphicFrame>
    </p:spTree>
    <p:extLst>
      <p:ext uri="{BB962C8B-B14F-4D97-AF65-F5344CB8AC3E}">
        <p14:creationId xmlns:p14="http://schemas.microsoft.com/office/powerpoint/2010/main" val="1045856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2F570-07B3-23D2-280E-9620473A0DC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FE1B3DBD-3741-E2D1-BF98-FAA44413A201}"/>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E8F5597E-62AF-3C59-2516-ED5CDC282415}"/>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Γνωρίζετε περίπου ποια είναι συνήθως: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ECC954B4-16C3-27DF-E02F-84D00FCDDE36}"/>
              </a:ext>
            </a:extLst>
          </p:cNvPr>
          <p:cNvGraphicFramePr>
            <a:graphicFrameLocks noGrp="1"/>
          </p:cNvGraphicFramePr>
          <p:nvPr>
            <p:extLst>
              <p:ext uri="{D42A27DB-BD31-4B8C-83A1-F6EECF244321}">
                <p14:modId xmlns:p14="http://schemas.microsoft.com/office/powerpoint/2010/main" val="1588043074"/>
              </p:ext>
            </p:extLst>
          </p:nvPr>
        </p:nvGraphicFramePr>
        <p:xfrm>
          <a:off x="609600" y="1249680"/>
          <a:ext cx="11318240" cy="4193330"/>
        </p:xfrm>
        <a:graphic>
          <a:graphicData uri="http://schemas.openxmlformats.org/drawingml/2006/table">
            <a:tbl>
              <a:tblPr>
                <a:tableStyleId>{93296810-A885-4BE3-A3E7-6D5BEEA58F35}</a:tableStyleId>
              </a:tblPr>
              <a:tblGrid>
                <a:gridCol w="1561689">
                  <a:extLst>
                    <a:ext uri="{9D8B030D-6E8A-4147-A177-3AD203B41FA5}">
                      <a16:colId xmlns:a16="http://schemas.microsoft.com/office/drawing/2014/main" val="2785779785"/>
                    </a:ext>
                  </a:extLst>
                </a:gridCol>
                <a:gridCol w="2110500">
                  <a:extLst>
                    <a:ext uri="{9D8B030D-6E8A-4147-A177-3AD203B41FA5}">
                      <a16:colId xmlns:a16="http://schemas.microsoft.com/office/drawing/2014/main" val="2136404231"/>
                    </a:ext>
                  </a:extLst>
                </a:gridCol>
                <a:gridCol w="830711">
                  <a:extLst>
                    <a:ext uri="{9D8B030D-6E8A-4147-A177-3AD203B41FA5}">
                      <a16:colId xmlns:a16="http://schemas.microsoft.com/office/drawing/2014/main" val="3493788165"/>
                    </a:ext>
                  </a:extLst>
                </a:gridCol>
                <a:gridCol w="970829">
                  <a:extLst>
                    <a:ext uri="{9D8B030D-6E8A-4147-A177-3AD203B41FA5}">
                      <a16:colId xmlns:a16="http://schemas.microsoft.com/office/drawing/2014/main" val="517818426"/>
                    </a:ext>
                  </a:extLst>
                </a:gridCol>
                <a:gridCol w="970829">
                  <a:extLst>
                    <a:ext uri="{9D8B030D-6E8A-4147-A177-3AD203B41FA5}">
                      <a16:colId xmlns:a16="http://schemas.microsoft.com/office/drawing/2014/main" val="676316640"/>
                    </a:ext>
                  </a:extLst>
                </a:gridCol>
                <a:gridCol w="742096">
                  <a:extLst>
                    <a:ext uri="{9D8B030D-6E8A-4147-A177-3AD203B41FA5}">
                      <a16:colId xmlns:a16="http://schemas.microsoft.com/office/drawing/2014/main" val="942240442"/>
                    </a:ext>
                  </a:extLst>
                </a:gridCol>
                <a:gridCol w="797490">
                  <a:extLst>
                    <a:ext uri="{9D8B030D-6E8A-4147-A177-3AD203B41FA5}">
                      <a16:colId xmlns:a16="http://schemas.microsoft.com/office/drawing/2014/main" val="2625768502"/>
                    </a:ext>
                  </a:extLst>
                </a:gridCol>
                <a:gridCol w="842448">
                  <a:extLst>
                    <a:ext uri="{9D8B030D-6E8A-4147-A177-3AD203B41FA5}">
                      <a16:colId xmlns:a16="http://schemas.microsoft.com/office/drawing/2014/main" val="3075153397"/>
                    </a:ext>
                  </a:extLst>
                </a:gridCol>
                <a:gridCol w="790674">
                  <a:extLst>
                    <a:ext uri="{9D8B030D-6E8A-4147-A177-3AD203B41FA5}">
                      <a16:colId xmlns:a16="http://schemas.microsoft.com/office/drawing/2014/main" val="1230890905"/>
                    </a:ext>
                  </a:extLst>
                </a:gridCol>
                <a:gridCol w="825219">
                  <a:extLst>
                    <a:ext uri="{9D8B030D-6E8A-4147-A177-3AD203B41FA5}">
                      <a16:colId xmlns:a16="http://schemas.microsoft.com/office/drawing/2014/main" val="4205506762"/>
                    </a:ext>
                  </a:extLst>
                </a:gridCol>
                <a:gridCol w="875755">
                  <a:extLst>
                    <a:ext uri="{9D8B030D-6E8A-4147-A177-3AD203B41FA5}">
                      <a16:colId xmlns:a16="http://schemas.microsoft.com/office/drawing/2014/main" val="3283489706"/>
                    </a:ext>
                  </a:extLst>
                </a:gridCol>
              </a:tblGrid>
              <a:tr h="24991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397059">
                <a:tc vMerge="1">
                  <a:txBody>
                    <a:bodyPr/>
                    <a:lstStyle/>
                    <a:p>
                      <a:endParaRPr lang="en-US"/>
                    </a:p>
                  </a:txBody>
                  <a:tcPr/>
                </a:tc>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a:t>
                      </a:r>
                    </a:p>
                  </a:txBody>
                  <a:tcPr marL="7620" marR="7620" marT="7620" marB="0" anchor="ctr">
                    <a:solidFill>
                      <a:srgbClr val="5C9E99"/>
                    </a:solidFill>
                  </a:tcPr>
                </a:tc>
                <a:extLst>
                  <a:ext uri="{0D108BD9-81ED-4DB2-BD59-A6C34878D82A}">
                    <a16:rowId xmlns:a16="http://schemas.microsoft.com/office/drawing/2014/main" val="751605197"/>
                  </a:ext>
                </a:extLst>
              </a:tr>
              <a:tr h="208840">
                <a:tc rowSpan="4">
                  <a:txBody>
                    <a:bodyPr/>
                    <a:lstStyle/>
                    <a:p>
                      <a:pPr algn="l" fontAlgn="t">
                        <a:buNone/>
                      </a:pPr>
                      <a:r>
                        <a:rPr lang="en-US" sz="1300" b="1" i="0" u="none" strike="noStrike" dirty="0">
                          <a:effectLst/>
                          <a:latin typeface="Aptos" panose="020B0004020202020204" pitchFamily="34" charset="0"/>
                        </a:rPr>
                        <a:t>η α</a:t>
                      </a:r>
                      <a:r>
                        <a:rPr lang="en-US" sz="1300" b="1" i="0" u="none" strike="noStrike" dirty="0" err="1">
                          <a:effectLst/>
                          <a:latin typeface="Aptos" panose="020B0004020202020204" pitchFamily="34" charset="0"/>
                        </a:rPr>
                        <a:t>ρτηρι</a:t>
                      </a:r>
                      <a:r>
                        <a:rPr lang="en-US" sz="1300" b="1" i="0" u="none" strike="noStrike" dirty="0">
                          <a:effectLst/>
                          <a:latin typeface="Aptos" panose="020B0004020202020204" pitchFamily="34" charset="0"/>
                        </a:rPr>
                        <a:t>ακή σας πίεση;</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58.6</a:t>
                      </a:r>
                    </a:p>
                  </a:txBody>
                  <a:tcPr marL="7620" marR="7620" marT="7620" marB="0" anchor="ctr"/>
                </a:tc>
                <a:extLst>
                  <a:ext uri="{0D108BD9-81ED-4DB2-BD59-A6C34878D82A}">
                    <a16:rowId xmlns:a16="http://schemas.microsoft.com/office/drawing/2014/main" val="1191953849"/>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18.6</a:t>
                      </a:r>
                    </a:p>
                  </a:txBody>
                  <a:tcPr marL="7620" marR="7620" marT="7620" marB="0" anchor="ctr"/>
                </a:tc>
                <a:extLst>
                  <a:ext uri="{0D108BD9-81ED-4DB2-BD59-A6C34878D82A}">
                    <a16:rowId xmlns:a16="http://schemas.microsoft.com/office/drawing/2014/main" val="3372517114"/>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extLst>
                  <a:ext uri="{0D108BD9-81ED-4DB2-BD59-A6C34878D82A}">
                    <a16:rowId xmlns:a16="http://schemas.microsoft.com/office/drawing/2014/main" val="347808340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3670435816"/>
                  </a:ext>
                </a:extLst>
              </a:tr>
              <a:tr h="208840">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χοληστερόλη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extLst>
                  <a:ext uri="{0D108BD9-81ED-4DB2-BD59-A6C34878D82A}">
                    <a16:rowId xmlns:a16="http://schemas.microsoft.com/office/drawing/2014/main" val="1001988522"/>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254742031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extLst>
                  <a:ext uri="{0D108BD9-81ED-4DB2-BD59-A6C34878D82A}">
                    <a16:rowId xmlns:a16="http://schemas.microsoft.com/office/drawing/2014/main" val="195495967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0.6</a:t>
                      </a:r>
                    </a:p>
                  </a:txBody>
                  <a:tcPr marL="7620" marR="7620" marT="7620" marB="0" anchor="ctr"/>
                </a:tc>
                <a:extLst>
                  <a:ext uri="{0D108BD9-81ED-4DB2-BD59-A6C34878D82A}">
                    <a16:rowId xmlns:a16="http://schemas.microsoft.com/office/drawing/2014/main" val="2146043963"/>
                  </a:ext>
                </a:extLst>
              </a:tr>
              <a:tr h="208840">
                <a:tc rowSpan="4">
                  <a:txBody>
                    <a:bodyPr/>
                    <a:lstStyle/>
                    <a:p>
                      <a:pPr algn="l" fontAlgn="t">
                        <a:buNone/>
                      </a:pPr>
                      <a:r>
                        <a:rPr lang="en-US" sz="1300" b="1" i="0" u="none" strike="noStrike" dirty="0">
                          <a:effectLst/>
                          <a:latin typeface="Aptos" panose="020B0004020202020204" pitchFamily="34" charset="0"/>
                        </a:rPr>
                        <a:t>τα επίπ</a:t>
                      </a:r>
                      <a:r>
                        <a:rPr lang="en-US" sz="1300" b="1" i="0" u="none" strike="noStrike" dirty="0" err="1">
                          <a:effectLst/>
                          <a:latin typeface="Aptos" panose="020B0004020202020204" pitchFamily="34" charset="0"/>
                        </a:rPr>
                        <a:t>εδ</a:t>
                      </a:r>
                      <a:r>
                        <a:rPr lang="en-US" sz="1300" b="1" i="0" u="none" strike="noStrike" dirty="0">
                          <a:effectLst/>
                          <a:latin typeface="Aptos" panose="020B0004020202020204" pitchFamily="34" charset="0"/>
                        </a:rPr>
                        <a:t>α σακχάρου ή γλυκοζυλιωμένης αιμοσφαιρίνης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57.7</a:t>
                      </a:r>
                    </a:p>
                  </a:txBody>
                  <a:tcPr marL="7620" marR="7620" marT="7620" marB="0" anchor="ctr"/>
                </a:tc>
                <a:extLst>
                  <a:ext uri="{0D108BD9-81ED-4DB2-BD59-A6C34878D82A}">
                    <a16:rowId xmlns:a16="http://schemas.microsoft.com/office/drawing/2014/main" val="1592904656"/>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1855401448"/>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24.9</a:t>
                      </a:r>
                    </a:p>
                  </a:txBody>
                  <a:tcPr marL="7620" marR="7620" marT="7620" marB="0" anchor="ctr"/>
                </a:tc>
                <a:extLst>
                  <a:ext uri="{0D108BD9-81ED-4DB2-BD59-A6C34878D82A}">
                    <a16:rowId xmlns:a16="http://schemas.microsoft.com/office/drawing/2014/main" val="1585252837"/>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extLst>
                  <a:ext uri="{0D108BD9-81ED-4DB2-BD59-A6C34878D82A}">
                    <a16:rowId xmlns:a16="http://schemas.microsoft.com/office/drawing/2014/main" val="527224504"/>
                  </a:ext>
                </a:extLst>
              </a:tr>
              <a:tr h="208840">
                <a:tc rowSpan="4">
                  <a:txBody>
                    <a:bodyPr/>
                    <a:lstStyle/>
                    <a:p>
                      <a:pPr algn="l" fontAlgn="t">
                        <a:buNone/>
                      </a:pPr>
                      <a:r>
                        <a:rPr lang="en-US" sz="1300" b="1" i="0" u="none" strike="noStrike" dirty="0">
                          <a:effectLst/>
                          <a:latin typeface="Aptos" panose="020B0004020202020204" pitchFamily="34" charset="0"/>
                        </a:rPr>
                        <a:t>Ο </a:t>
                      </a:r>
                      <a:r>
                        <a:rPr lang="en-US" sz="1300" b="1" i="0" u="none" strike="noStrike" dirty="0" err="1">
                          <a:effectLst/>
                          <a:latin typeface="Aptos" panose="020B0004020202020204" pitchFamily="34" charset="0"/>
                        </a:rPr>
                        <a:t>δείκτης</a:t>
                      </a:r>
                      <a:r>
                        <a:rPr lang="en-US" sz="1300" b="1" i="0" u="none" strike="noStrike" dirty="0">
                          <a:effectLst/>
                          <a:latin typeface="Aptos" panose="020B0004020202020204" pitchFamily="34" charset="0"/>
                        </a:rPr>
                        <a:t> </a:t>
                      </a:r>
                      <a:r>
                        <a:rPr lang="en-US" sz="1300" b="1" i="0" u="none" strike="noStrike" dirty="0" err="1">
                          <a:effectLst/>
                          <a:latin typeface="Aptos" panose="020B0004020202020204" pitchFamily="34" charset="0"/>
                        </a:rPr>
                        <a:t>μάζ</a:t>
                      </a:r>
                      <a:r>
                        <a:rPr lang="en-US" sz="1300" b="1" i="0" u="none" strike="noStrike" dirty="0">
                          <a:effectLst/>
                          <a:latin typeface="Aptos" panose="020B0004020202020204" pitchFamily="34" charset="0"/>
                        </a:rPr>
                        <a:t>ας του σώματός σας;</a:t>
                      </a:r>
                    </a:p>
                  </a:txBody>
                  <a:tcPr marL="7620" marR="7620" marT="7620" marB="0"/>
                </a:tc>
                <a:tc>
                  <a:txBody>
                    <a:bodyPr/>
                    <a:lstStyle/>
                    <a:p>
                      <a:pPr algn="l" fontAlgn="ctr">
                        <a:buNone/>
                      </a:pPr>
                      <a:r>
                        <a:rPr lang="en-US" sz="1300" b="0" i="0" u="none" strike="noStrike">
                          <a:effectLst/>
                          <a:latin typeface="Aptos" panose="020B0004020202020204" pitchFamily="34" charset="0"/>
                        </a:rPr>
                        <a:t>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48</a:t>
                      </a:r>
                    </a:p>
                  </a:txBody>
                  <a:tcPr marL="7620" marR="7620" marT="7620" marB="0" anchor="ctr">
                    <a:solidFill>
                      <a:schemeClr val="bg1">
                        <a:lumMod val="85000"/>
                      </a:schemeClr>
                    </a:solidFill>
                  </a:tcPr>
                </a:tc>
                <a:tc>
                  <a:txBody>
                    <a:bodyPr/>
                    <a:lstStyle/>
                    <a:p>
                      <a:pPr algn="ctr" fontAlgn="ctr">
                        <a:buNone/>
                      </a:pPr>
                      <a:r>
                        <a:rPr lang="en-US" sz="1300" b="0" i="0" u="none" strike="noStrike">
                          <a:effectLst/>
                          <a:latin typeface="Aptos" panose="020B0004020202020204" pitchFamily="34" charset="0"/>
                        </a:rPr>
                        <a:t>39.7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36.5</a:t>
                      </a:r>
                    </a:p>
                  </a:txBody>
                  <a:tcPr marL="7620" marR="7620" marT="7620" marB="0" anchor="ctr"/>
                </a:tc>
                <a:extLst>
                  <a:ext uri="{0D108BD9-81ED-4DB2-BD59-A6C34878D82A}">
                    <a16:rowId xmlns:a16="http://schemas.microsoft.com/office/drawing/2014/main" val="1490169260"/>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ίσως ναι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24.1</a:t>
                      </a:r>
                    </a:p>
                  </a:txBody>
                  <a:tcPr marL="7620" marR="7620" marT="7620" marB="0" anchor="ctr"/>
                </a:tc>
                <a:extLst>
                  <a:ext uri="{0D108BD9-81ED-4DB2-BD59-A6C34878D82A}">
                    <a16:rowId xmlns:a16="http://schemas.microsoft.com/office/drawing/2014/main" val="149608142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μάλλον όχι &amp; οχι</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35.2</a:t>
                      </a:r>
                    </a:p>
                  </a:txBody>
                  <a:tcPr marL="7620" marR="7620" marT="7620" marB="0" anchor="ctr"/>
                </a:tc>
                <a:extLst>
                  <a:ext uri="{0D108BD9-81ED-4DB2-BD59-A6C34878D82A}">
                    <a16:rowId xmlns:a16="http://schemas.microsoft.com/office/drawing/2014/main" val="1215330665"/>
                  </a:ext>
                </a:extLst>
              </a:tr>
              <a:tr h="208840">
                <a:tc vMerge="1">
                  <a:txBody>
                    <a:bodyPr/>
                    <a:lstStyle/>
                    <a:p>
                      <a:endParaRPr lang="en-US"/>
                    </a:p>
                  </a:txBody>
                  <a:tcPr/>
                </a:tc>
                <a:tc>
                  <a:txBody>
                    <a:bodyPr/>
                    <a:lstStyle/>
                    <a:p>
                      <a:pPr algn="l" fontAlgn="ctr">
                        <a:buNone/>
                      </a:pPr>
                      <a:r>
                        <a:rPr lang="en-US" sz="1300" b="0" i="0" u="none" strike="noStrike">
                          <a:effectLst/>
                          <a:latin typeface="Aptos" panose="020B0004020202020204" pitchFamily="34" charset="0"/>
                        </a:rPr>
                        <a:t>δεν θυμάμαι/δεν το μετράω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4.1</a:t>
                      </a:r>
                    </a:p>
                  </a:txBody>
                  <a:tcPr marL="7620" marR="7620" marT="7620" marB="0" anchor="ctr"/>
                </a:tc>
                <a:extLst>
                  <a:ext uri="{0D108BD9-81ED-4DB2-BD59-A6C34878D82A}">
                    <a16:rowId xmlns:a16="http://schemas.microsoft.com/office/drawing/2014/main" val="4109114782"/>
                  </a:ext>
                </a:extLst>
              </a:tr>
            </a:tbl>
          </a:graphicData>
        </a:graphic>
      </p:graphicFrame>
    </p:spTree>
    <p:extLst>
      <p:ext uri="{BB962C8B-B14F-4D97-AF65-F5344CB8AC3E}">
        <p14:creationId xmlns:p14="http://schemas.microsoft.com/office/powerpoint/2010/main" val="24855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74D47-16F6-5B38-42A4-ED0F25508BD6}"/>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4490A41C-2140-C4F1-58D4-5282BF3DB9E4}"/>
              </a:ext>
            </a:extLst>
          </p:cNvPr>
          <p:cNvGraphicFramePr/>
          <p:nvPr>
            <p:extLst>
              <p:ext uri="{D42A27DB-BD31-4B8C-83A1-F6EECF244321}">
                <p14:modId xmlns:p14="http://schemas.microsoft.com/office/powerpoint/2010/main" val="3605031171"/>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979F2FAD-0256-2E87-AB2F-6D61C83C9094}"/>
              </a:ext>
            </a:extLst>
          </p:cNvPr>
          <p:cNvSpPr>
            <a:spLocks noGrp="1"/>
          </p:cNvSpPr>
          <p:nvPr>
            <p:ph type="sldNum" sz="quarter" idx="8"/>
          </p:nvPr>
        </p:nvSpPr>
        <p:spPr/>
        <p:txBody>
          <a:bodyPr/>
          <a:lstStyle/>
          <a:p>
            <a:pPr algn="ctr">
              <a:defRPr/>
            </a:pPr>
            <a:fld id="{20F338DA-BC85-4453-8B11-3974063323BF}" type="slidenum">
              <a:rPr lang="el-GR" altLang="en-US"/>
              <a:pPr algn="ctr">
                <a:defRPr/>
              </a:pPr>
              <a:t>39</a:t>
            </a:fld>
            <a:endParaRPr lang="el-GR" altLang="en-US" dirty="0"/>
          </a:p>
        </p:txBody>
      </p:sp>
      <p:sp>
        <p:nvSpPr>
          <p:cNvPr id="4120" name="Rectangle 8">
            <a:extLst>
              <a:ext uri="{FF2B5EF4-FFF2-40B4-BE49-F238E27FC236}">
                <a16:creationId xmlns:a16="http://schemas.microsoft.com/office/drawing/2014/main" id="{C3C38AC5-66CD-82B0-79E6-B0B6A734FB9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Έτυχε ή μπορέσατε να κάνετε κάποιον γενικό προληπτικό έλεγχο υγείας ή αιματολογικές εξετάσεις;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Αν ναι, πότε ήταν η τελευταία φορά;</a:t>
            </a:r>
          </a:p>
        </p:txBody>
      </p:sp>
      <p:graphicFrame>
        <p:nvGraphicFramePr>
          <p:cNvPr id="9" name="Γράφημα 8">
            <a:extLst>
              <a:ext uri="{FF2B5EF4-FFF2-40B4-BE49-F238E27FC236}">
                <a16:creationId xmlns:a16="http://schemas.microsoft.com/office/drawing/2014/main" id="{B5D8FBDE-ED78-A398-FD62-BBC9053292EC}"/>
              </a:ext>
            </a:extLst>
          </p:cNvPr>
          <p:cNvGraphicFramePr/>
          <p:nvPr>
            <p:extLst>
              <p:ext uri="{D42A27DB-BD31-4B8C-83A1-F6EECF244321}">
                <p14:modId xmlns:p14="http://schemas.microsoft.com/office/powerpoint/2010/main" val="1842947172"/>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18C79916-1529-F580-F464-A37E348CF858}"/>
              </a:ext>
            </a:extLst>
          </p:cNvPr>
          <p:cNvSpPr/>
          <p:nvPr/>
        </p:nvSpPr>
        <p:spPr>
          <a:xfrm>
            <a:off x="3007360" y="3184120"/>
            <a:ext cx="396240" cy="1377719"/>
          </a:xfrm>
          <a:prstGeom prst="rightBrace">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6C5AD1DD-FDCE-9D36-114C-D4C60BB369BC}"/>
              </a:ext>
            </a:extLst>
          </p:cNvPr>
          <p:cNvSpPr txBox="1"/>
          <p:nvPr/>
        </p:nvSpPr>
        <p:spPr>
          <a:xfrm>
            <a:off x="3627622" y="3719090"/>
            <a:ext cx="772160" cy="307777"/>
          </a:xfrm>
          <a:prstGeom prst="rect">
            <a:avLst/>
          </a:prstGeom>
          <a:noFill/>
        </p:spPr>
        <p:txBody>
          <a:bodyPr wrap="square" rtlCol="0">
            <a:spAutoFit/>
          </a:bodyPr>
          <a:lstStyle/>
          <a:p>
            <a:r>
              <a:rPr lang="el-GR" sz="1400" dirty="0">
                <a:latin typeface="Aptos" panose="020B0004020202020204" pitchFamily="34" charset="0"/>
              </a:rPr>
              <a:t>19.9</a:t>
            </a:r>
            <a:endParaRPr lang="en-US" sz="1400" dirty="0">
              <a:latin typeface="Aptos" panose="020B0004020202020204" pitchFamily="34" charset="0"/>
            </a:endParaRPr>
          </a:p>
        </p:txBody>
      </p:sp>
    </p:spTree>
    <p:extLst>
      <p:ext uri="{BB962C8B-B14F-4D97-AF65-F5344CB8AC3E}">
        <p14:creationId xmlns:p14="http://schemas.microsoft.com/office/powerpoint/2010/main" val="281566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3E4A6-2315-7AC9-DF3F-C52C62377078}"/>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BFFE4B89-1E3B-058F-15B8-104BEFBEB860}"/>
              </a:ext>
            </a:extLst>
          </p:cNvPr>
          <p:cNvGraphicFramePr/>
          <p:nvPr>
            <p:extLst>
              <p:ext uri="{D42A27DB-BD31-4B8C-83A1-F6EECF244321}">
                <p14:modId xmlns:p14="http://schemas.microsoft.com/office/powerpoint/2010/main" val="1793528316"/>
              </p:ext>
            </p:extLst>
          </p:nvPr>
        </p:nvGraphicFramePr>
        <p:xfrm>
          <a:off x="0" y="1180020"/>
          <a:ext cx="5781736"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BA7D729A-33E7-C704-5380-4170E60298EE}"/>
              </a:ext>
            </a:extLst>
          </p:cNvPr>
          <p:cNvSpPr>
            <a:spLocks noGrp="1"/>
          </p:cNvSpPr>
          <p:nvPr>
            <p:ph type="sldNum" sz="quarter" idx="8"/>
          </p:nvPr>
        </p:nvSpPr>
        <p:spPr/>
        <p:txBody>
          <a:bodyPr/>
          <a:lstStyle/>
          <a:p>
            <a:pPr algn="ctr">
              <a:defRPr/>
            </a:pPr>
            <a:fld id="{20F338DA-BC85-4453-8B11-3974063323BF}" type="slidenum">
              <a:rPr lang="el-GR" altLang="en-US"/>
              <a:pPr algn="ctr">
                <a:defRPr/>
              </a:pPr>
              <a:t>40</a:t>
            </a:fld>
            <a:endParaRPr lang="el-GR" altLang="en-US" dirty="0"/>
          </a:p>
        </p:txBody>
      </p:sp>
      <p:sp>
        <p:nvSpPr>
          <p:cNvPr id="4120" name="Rectangle 8">
            <a:extLst>
              <a:ext uri="{FF2B5EF4-FFF2-40B4-BE49-F238E27FC236}">
                <a16:creationId xmlns:a16="http://schemas.microsoft.com/office/drawing/2014/main" id="{9E0CD629-7F9E-AE43-B080-4B6ECB1042AF}"/>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Κατά τους τελευταίους 12 μήνες, έχετε συζητήσει με γιατρό τον προσωπικό σας καρδιαγγειακό κίνδυνο;</a:t>
            </a:r>
          </a:p>
        </p:txBody>
      </p:sp>
      <p:graphicFrame>
        <p:nvGraphicFramePr>
          <p:cNvPr id="9" name="Γράφημα 8">
            <a:extLst>
              <a:ext uri="{FF2B5EF4-FFF2-40B4-BE49-F238E27FC236}">
                <a16:creationId xmlns:a16="http://schemas.microsoft.com/office/drawing/2014/main" id="{F1756244-1FEA-3844-9412-F51BB96A1BAE}"/>
              </a:ext>
            </a:extLst>
          </p:cNvPr>
          <p:cNvGraphicFramePr/>
          <p:nvPr>
            <p:extLst>
              <p:ext uri="{D42A27DB-BD31-4B8C-83A1-F6EECF244321}">
                <p14:modId xmlns:p14="http://schemas.microsoft.com/office/powerpoint/2010/main" val="3498872770"/>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68103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13E1-1230-38EB-E354-C43EDF96CD12}"/>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68065D9-921F-AEA1-3C1C-488C7B54BE08}"/>
              </a:ext>
            </a:extLst>
          </p:cNvPr>
          <p:cNvGraphicFramePr/>
          <p:nvPr>
            <p:extLst>
              <p:ext uri="{D42A27DB-BD31-4B8C-83A1-F6EECF244321}">
                <p14:modId xmlns:p14="http://schemas.microsoft.com/office/powerpoint/2010/main" val="2141358856"/>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A63856A-7839-9DB9-7F75-1C053F1D0137}"/>
              </a:ext>
            </a:extLst>
          </p:cNvPr>
          <p:cNvSpPr>
            <a:spLocks noGrp="1"/>
          </p:cNvSpPr>
          <p:nvPr>
            <p:ph type="sldNum" sz="quarter" idx="8"/>
          </p:nvPr>
        </p:nvSpPr>
        <p:spPr/>
        <p:txBody>
          <a:bodyPr/>
          <a:lstStyle/>
          <a:p>
            <a:pPr algn="ctr">
              <a:defRPr/>
            </a:pPr>
            <a:fld id="{20F338DA-BC85-4453-8B11-3974063323BF}" type="slidenum">
              <a:rPr lang="el-GR" altLang="en-US"/>
              <a:pPr algn="ctr">
                <a:defRPr/>
              </a:pPr>
              <a:t>41</a:t>
            </a:fld>
            <a:endParaRPr lang="el-GR" altLang="en-US" dirty="0"/>
          </a:p>
        </p:txBody>
      </p:sp>
      <p:sp>
        <p:nvSpPr>
          <p:cNvPr id="4120" name="Rectangle 8">
            <a:extLst>
              <a:ext uri="{FF2B5EF4-FFF2-40B4-BE49-F238E27FC236}">
                <a16:creationId xmlns:a16="http://schemas.microsoft.com/office/drawing/2014/main" id="{A16D9826-9618-0B33-CB5F-D1C1171E98E2}"/>
              </a:ext>
            </a:extLst>
          </p:cNvPr>
          <p:cNvSpPr>
            <a:spLocks noGrp="1" noChangeArrowheads="1"/>
          </p:cNvSpPr>
          <p:nvPr>
            <p:ph type="title"/>
          </p:nvPr>
        </p:nvSpPr>
        <p:spPr>
          <a:xfrm>
            <a:off x="843280" y="55412"/>
            <a:ext cx="10723880" cy="807570"/>
          </a:xfrm>
          <a:noFill/>
        </p:spPr>
        <p:txBody>
          <a:bodyPr>
            <a:normAutofit/>
          </a:bodyPr>
          <a:lstStyle/>
          <a:p>
            <a:r>
              <a:rPr lang="el-GR" sz="1700" i="1" dirty="0">
                <a:ea typeface="Microsoft JhengHei" panose="020B0604030504040204" pitchFamily="34" charset="-120"/>
                <a:cs typeface="Microsoft Sans Serif" pitchFamily="34" charset="0"/>
              </a:rPr>
              <a:t>ΕΡ: Γνωρίζετε εάν υπάρχει στην οικογένειά σας ιστορικό εμφράγματος ή εγκεφαλικού σε σχετικά νεαρή ηλικία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(κάτω των 55 ετών);</a:t>
            </a:r>
          </a:p>
        </p:txBody>
      </p:sp>
      <p:graphicFrame>
        <p:nvGraphicFramePr>
          <p:cNvPr id="4" name="Γράφημα 8">
            <a:extLst>
              <a:ext uri="{FF2B5EF4-FFF2-40B4-BE49-F238E27FC236}">
                <a16:creationId xmlns:a16="http://schemas.microsoft.com/office/drawing/2014/main" id="{2C983307-CCA3-CEA3-6867-0DA353127962}"/>
              </a:ext>
            </a:extLst>
          </p:cNvPr>
          <p:cNvGraphicFramePr/>
          <p:nvPr>
            <p:extLst>
              <p:ext uri="{D42A27DB-BD31-4B8C-83A1-F6EECF244321}">
                <p14:modId xmlns:p14="http://schemas.microsoft.com/office/powerpoint/2010/main" val="147794131"/>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8494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0F681-6581-4DED-1CFC-AA5C6A716434}"/>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1F64B02F-021F-13B0-10FC-1618A8EDA6CA}"/>
              </a:ext>
            </a:extLst>
          </p:cNvPr>
          <p:cNvGraphicFramePr/>
          <p:nvPr>
            <p:extLst>
              <p:ext uri="{D42A27DB-BD31-4B8C-83A1-F6EECF244321}">
                <p14:modId xmlns:p14="http://schemas.microsoft.com/office/powerpoint/2010/main" val="1069555178"/>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2142767-F977-DFDF-07C3-10F0C1DCF13A}"/>
              </a:ext>
            </a:extLst>
          </p:cNvPr>
          <p:cNvSpPr>
            <a:spLocks noGrp="1"/>
          </p:cNvSpPr>
          <p:nvPr>
            <p:ph type="sldNum" sz="quarter" idx="8"/>
          </p:nvPr>
        </p:nvSpPr>
        <p:spPr/>
        <p:txBody>
          <a:bodyPr/>
          <a:lstStyle/>
          <a:p>
            <a:pPr algn="ctr">
              <a:defRPr/>
            </a:pPr>
            <a:fld id="{20F338DA-BC85-4453-8B11-3974063323BF}" type="slidenum">
              <a:rPr lang="el-GR" altLang="en-US"/>
              <a:pPr algn="ctr">
                <a:defRPr/>
              </a:pPr>
              <a:t>42</a:t>
            </a:fld>
            <a:endParaRPr lang="el-GR" altLang="en-US" dirty="0"/>
          </a:p>
        </p:txBody>
      </p:sp>
      <p:sp>
        <p:nvSpPr>
          <p:cNvPr id="4120" name="Rectangle 8">
            <a:extLst>
              <a:ext uri="{FF2B5EF4-FFF2-40B4-BE49-F238E27FC236}">
                <a16:creationId xmlns:a16="http://schemas.microsoft.com/office/drawing/2014/main" id="{7A7FEC4A-F21C-35C1-6710-3726CD475880}"/>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εάν υπάρχει στην οικογένειά σας Ιστορικό αιφνίδιου θανάτου;</a:t>
            </a:r>
          </a:p>
        </p:txBody>
      </p:sp>
      <p:graphicFrame>
        <p:nvGraphicFramePr>
          <p:cNvPr id="4" name="Γράφημα 8">
            <a:extLst>
              <a:ext uri="{FF2B5EF4-FFF2-40B4-BE49-F238E27FC236}">
                <a16:creationId xmlns:a16="http://schemas.microsoft.com/office/drawing/2014/main" id="{C550BD9F-B7B7-F152-D9E2-7A9DC499BBE6}"/>
              </a:ext>
            </a:extLst>
          </p:cNvPr>
          <p:cNvGraphicFramePr/>
          <p:nvPr>
            <p:extLst>
              <p:ext uri="{D42A27DB-BD31-4B8C-83A1-F6EECF244321}">
                <p14:modId xmlns:p14="http://schemas.microsoft.com/office/powerpoint/2010/main" val="609352467"/>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15883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88E52-434C-9CC3-A6B9-54B59CC70C78}"/>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A94FD75-7CA4-B9D5-754A-01FDEF289E56}"/>
              </a:ext>
            </a:extLst>
          </p:cNvPr>
          <p:cNvGraphicFramePr/>
          <p:nvPr>
            <p:extLst>
              <p:ext uri="{D42A27DB-BD31-4B8C-83A1-F6EECF244321}">
                <p14:modId xmlns:p14="http://schemas.microsoft.com/office/powerpoint/2010/main" val="1523182601"/>
              </p:ext>
            </p:extLst>
          </p:nvPr>
        </p:nvGraphicFramePr>
        <p:xfrm>
          <a:off x="-925996" y="1390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F1381FF2-B9DD-BD93-177C-B1C3C01AA293}"/>
              </a:ext>
            </a:extLst>
          </p:cNvPr>
          <p:cNvSpPr>
            <a:spLocks noGrp="1"/>
          </p:cNvSpPr>
          <p:nvPr>
            <p:ph type="sldNum" sz="quarter" idx="8"/>
          </p:nvPr>
        </p:nvSpPr>
        <p:spPr/>
        <p:txBody>
          <a:bodyPr/>
          <a:lstStyle/>
          <a:p>
            <a:pPr algn="ctr">
              <a:defRPr/>
            </a:pPr>
            <a:fld id="{20F338DA-BC85-4453-8B11-3974063323BF}" type="slidenum">
              <a:rPr lang="el-GR" altLang="en-US"/>
              <a:pPr algn="ctr">
                <a:defRPr/>
              </a:pPr>
              <a:t>43</a:t>
            </a:fld>
            <a:endParaRPr lang="el-GR" altLang="en-US" dirty="0"/>
          </a:p>
        </p:txBody>
      </p:sp>
      <p:sp>
        <p:nvSpPr>
          <p:cNvPr id="4120" name="Rectangle 8">
            <a:extLst>
              <a:ext uri="{FF2B5EF4-FFF2-40B4-BE49-F238E27FC236}">
                <a16:creationId xmlns:a16="http://schemas.microsoft.com/office/drawing/2014/main" id="{896B2AA2-1FC0-8215-2E97-273B0978468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Σας έχει διαγνώσει ποτέ γιατρός με κάποια καρδιαγγειακή πάθηση, όπως στεφανιαία νόσο, έμφραγμα,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εγκεφαλικό επεισόδιο, καρδιακή ανεπάρκεια ή περιφερική αρτηριακή νόσο;</a:t>
            </a:r>
          </a:p>
        </p:txBody>
      </p:sp>
      <p:graphicFrame>
        <p:nvGraphicFramePr>
          <p:cNvPr id="4" name="Γράφημα 8">
            <a:extLst>
              <a:ext uri="{FF2B5EF4-FFF2-40B4-BE49-F238E27FC236}">
                <a16:creationId xmlns:a16="http://schemas.microsoft.com/office/drawing/2014/main" id="{FC2510DC-CFE7-63BF-7A37-477638B21FE6}"/>
              </a:ext>
            </a:extLst>
          </p:cNvPr>
          <p:cNvGraphicFramePr/>
          <p:nvPr>
            <p:extLst>
              <p:ext uri="{D42A27DB-BD31-4B8C-83A1-F6EECF244321}">
                <p14:modId xmlns:p14="http://schemas.microsoft.com/office/powerpoint/2010/main" val="281751225"/>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86257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C60E4-E278-18DB-F5CE-087E651033D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6B5080B-EEAA-8655-2957-66A2F4367275}"/>
              </a:ext>
            </a:extLst>
          </p:cNvPr>
          <p:cNvSpPr>
            <a:spLocks noGrp="1"/>
          </p:cNvSpPr>
          <p:nvPr>
            <p:ph type="sldNum" sz="quarter" idx="8"/>
          </p:nvPr>
        </p:nvSpPr>
        <p:spPr/>
        <p:txBody>
          <a:bodyPr/>
          <a:lstStyle/>
          <a:p>
            <a:pPr algn="ctr">
              <a:defRPr/>
            </a:pPr>
            <a:fld id="{20F338DA-BC85-4453-8B11-3974063323BF}" type="slidenum">
              <a:rPr lang="el-GR" altLang="en-US"/>
              <a:pPr algn="ctr">
                <a:defRPr/>
              </a:pPr>
              <a:t>44</a:t>
            </a:fld>
            <a:endParaRPr lang="el-GR" altLang="en-US" dirty="0"/>
          </a:p>
        </p:txBody>
      </p:sp>
      <p:sp>
        <p:nvSpPr>
          <p:cNvPr id="4120" name="Rectangle 8">
            <a:extLst>
              <a:ext uri="{FF2B5EF4-FFF2-40B4-BE49-F238E27FC236}">
                <a16:creationId xmlns:a16="http://schemas.microsoft.com/office/drawing/2014/main" id="{CEA666EA-F7C4-DCFB-40D0-2DFD6564B27C}"/>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Έχετε ελέγξει ποτέ τη νεφρική σας λειτουργία;</a:t>
            </a:r>
            <a:endParaRPr lang="el-GR" sz="1800" b="1" i="1" dirty="0">
              <a:ea typeface="Microsoft JhengHei" panose="020B0604030504040204" pitchFamily="34" charset="-120"/>
              <a:cs typeface="Microsoft Sans Serif" pitchFamily="34" charset="0"/>
            </a:endParaRPr>
          </a:p>
        </p:txBody>
      </p:sp>
      <p:graphicFrame>
        <p:nvGraphicFramePr>
          <p:cNvPr id="3" name="Γράφημα 5">
            <a:extLst>
              <a:ext uri="{FF2B5EF4-FFF2-40B4-BE49-F238E27FC236}">
                <a16:creationId xmlns:a16="http://schemas.microsoft.com/office/drawing/2014/main" id="{5E14559A-F1A3-F676-85FC-434E730A25EA}"/>
              </a:ext>
            </a:extLst>
          </p:cNvPr>
          <p:cNvGraphicFramePr/>
          <p:nvPr>
            <p:extLst>
              <p:ext uri="{D42A27DB-BD31-4B8C-83A1-F6EECF244321}">
                <p14:modId xmlns:p14="http://schemas.microsoft.com/office/powerpoint/2010/main" val="2806853603"/>
              </p:ext>
            </p:extLst>
          </p:nvPr>
        </p:nvGraphicFramePr>
        <p:xfrm>
          <a:off x="2091413" y="1534921"/>
          <a:ext cx="7509676" cy="46853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7705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9C2DC-3253-2102-AB0C-B1B6C76AA1FA}"/>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8C564A40-99E3-B53F-CAA6-5922B833D342}"/>
              </a:ext>
            </a:extLst>
          </p:cNvPr>
          <p:cNvSpPr>
            <a:spLocks noGrp="1"/>
          </p:cNvSpPr>
          <p:nvPr>
            <p:ph type="sldNum" sz="quarter" idx="8"/>
          </p:nvPr>
        </p:nvSpPr>
        <p:spPr/>
        <p:txBody>
          <a:bodyPr/>
          <a:lstStyle/>
          <a:p>
            <a:pPr algn="ctr">
              <a:defRPr/>
            </a:pPr>
            <a:fld id="{20F338DA-BC85-4453-8B11-3974063323BF}" type="slidenum">
              <a:rPr lang="el-GR" altLang="en-US"/>
              <a:pPr algn="ctr">
                <a:defRPr/>
              </a:pPr>
              <a:t>45</a:t>
            </a:fld>
            <a:endParaRPr lang="el-GR" altLang="en-US" dirty="0"/>
          </a:p>
        </p:txBody>
      </p:sp>
      <p:sp>
        <p:nvSpPr>
          <p:cNvPr id="4120" name="Rectangle 8">
            <a:extLst>
              <a:ext uri="{FF2B5EF4-FFF2-40B4-BE49-F238E27FC236}">
                <a16:creationId xmlns:a16="http://schemas.microsoft.com/office/drawing/2014/main" id="{7D993B98-CBC8-5DDB-D65D-0A3737BF27D7}"/>
              </a:ext>
            </a:extLst>
          </p:cNvPr>
          <p:cNvSpPr>
            <a:spLocks noGrp="1" noChangeArrowheads="1"/>
          </p:cNvSpPr>
          <p:nvPr>
            <p:ph type="title"/>
          </p:nvPr>
        </p:nvSpPr>
        <p:spPr>
          <a:xfrm>
            <a:off x="600074" y="55412"/>
            <a:ext cx="10967085" cy="807570"/>
          </a:xfrm>
          <a:noFill/>
        </p:spPr>
        <p:txBody>
          <a:bodyPr>
            <a:noAutofit/>
          </a:bodyPr>
          <a:lstStyle/>
          <a:p>
            <a:r>
              <a:rPr lang="el-GR" sz="1800" i="1" dirty="0">
                <a:ea typeface="Microsoft JhengHei" panose="020B0604030504040204" pitchFamily="34" charset="-120"/>
                <a:cs typeface="Microsoft Sans Serif" pitchFamily="34" charset="0"/>
              </a:rPr>
              <a:t>ΕΡ: Έχετε ελέγξει ποτέ τη νεφρική σας λειτουργία;</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3E44A1E4-E9E3-30AC-B8C0-7278F0AD9871}"/>
              </a:ext>
            </a:extLst>
          </p:cNvPr>
          <p:cNvGraphicFramePr>
            <a:graphicFrameLocks noGrp="1"/>
          </p:cNvGraphicFramePr>
          <p:nvPr>
            <p:extLst>
              <p:ext uri="{D42A27DB-BD31-4B8C-83A1-F6EECF244321}">
                <p14:modId xmlns:p14="http://schemas.microsoft.com/office/powerpoint/2010/main" val="4057284639"/>
              </p:ext>
            </p:extLst>
          </p:nvPr>
        </p:nvGraphicFramePr>
        <p:xfrm>
          <a:off x="1127760" y="1336051"/>
          <a:ext cx="9936482" cy="2092949"/>
        </p:xfrm>
        <a:graphic>
          <a:graphicData uri="http://schemas.openxmlformats.org/drawingml/2006/table">
            <a:tbl>
              <a:tblPr>
                <a:tableStyleId>{93296810-A885-4BE3-A3E7-6D5BEEA58F35}</a:tableStyleId>
              </a:tblPr>
              <a:tblGrid>
                <a:gridCol w="2515872">
                  <a:extLst>
                    <a:ext uri="{9D8B030D-6E8A-4147-A177-3AD203B41FA5}">
                      <a16:colId xmlns:a16="http://schemas.microsoft.com/office/drawing/2014/main" val="2136404231"/>
                    </a:ext>
                  </a:extLst>
                </a:gridCol>
                <a:gridCol w="777815">
                  <a:extLst>
                    <a:ext uri="{9D8B030D-6E8A-4147-A177-3AD203B41FA5}">
                      <a16:colId xmlns:a16="http://schemas.microsoft.com/office/drawing/2014/main" val="3493788165"/>
                    </a:ext>
                  </a:extLst>
                </a:gridCol>
                <a:gridCol w="909011">
                  <a:extLst>
                    <a:ext uri="{9D8B030D-6E8A-4147-A177-3AD203B41FA5}">
                      <a16:colId xmlns:a16="http://schemas.microsoft.com/office/drawing/2014/main" val="517818426"/>
                    </a:ext>
                  </a:extLst>
                </a:gridCol>
                <a:gridCol w="702844">
                  <a:extLst>
                    <a:ext uri="{9D8B030D-6E8A-4147-A177-3AD203B41FA5}">
                      <a16:colId xmlns:a16="http://schemas.microsoft.com/office/drawing/2014/main" val="2625768502"/>
                    </a:ext>
                  </a:extLst>
                </a:gridCol>
                <a:gridCol w="618503">
                  <a:extLst>
                    <a:ext uri="{9D8B030D-6E8A-4147-A177-3AD203B41FA5}">
                      <a16:colId xmlns:a16="http://schemas.microsoft.com/office/drawing/2014/main" val="3075153397"/>
                    </a:ext>
                  </a:extLst>
                </a:gridCol>
                <a:gridCol w="740327">
                  <a:extLst>
                    <a:ext uri="{9D8B030D-6E8A-4147-A177-3AD203B41FA5}">
                      <a16:colId xmlns:a16="http://schemas.microsoft.com/office/drawing/2014/main" val="1230890905"/>
                    </a:ext>
                  </a:extLst>
                </a:gridCol>
                <a:gridCol w="772674">
                  <a:extLst>
                    <a:ext uri="{9D8B030D-6E8A-4147-A177-3AD203B41FA5}">
                      <a16:colId xmlns:a16="http://schemas.microsoft.com/office/drawing/2014/main" val="4205506762"/>
                    </a:ext>
                  </a:extLst>
                </a:gridCol>
                <a:gridCol w="724859">
                  <a:extLst>
                    <a:ext uri="{9D8B030D-6E8A-4147-A177-3AD203B41FA5}">
                      <a16:colId xmlns:a16="http://schemas.microsoft.com/office/drawing/2014/main" val="3283489706"/>
                    </a:ext>
                  </a:extLst>
                </a:gridCol>
                <a:gridCol w="724859">
                  <a:extLst>
                    <a:ext uri="{9D8B030D-6E8A-4147-A177-3AD203B41FA5}">
                      <a16:colId xmlns:a16="http://schemas.microsoft.com/office/drawing/2014/main" val="1824727926"/>
                    </a:ext>
                  </a:extLst>
                </a:gridCol>
                <a:gridCol w="724859">
                  <a:extLst>
                    <a:ext uri="{9D8B030D-6E8A-4147-A177-3AD203B41FA5}">
                      <a16:colId xmlns:a16="http://schemas.microsoft.com/office/drawing/2014/main" val="1958942471"/>
                    </a:ext>
                  </a:extLst>
                </a:gridCol>
                <a:gridCol w="724859">
                  <a:extLst>
                    <a:ext uri="{9D8B030D-6E8A-4147-A177-3AD203B41FA5}">
                      <a16:colId xmlns:a16="http://schemas.microsoft.com/office/drawing/2014/main" val="4004545980"/>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3">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ΟΙΚΟΝΟΜΙΚΗ ΚΑΤΑΣΤΑΣΗ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Άνετη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Μέτρι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Δύσκολη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Όχι</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έτυχε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χρειάστηκε</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26.7</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τα </a:t>
                      </a:r>
                      <a:r>
                        <a:rPr lang="en-US" sz="1300" u="none" strike="noStrike" kern="1200" dirty="0" err="1">
                          <a:solidFill>
                            <a:schemeClr val="dk1"/>
                          </a:solidFill>
                          <a:effectLst/>
                          <a:latin typeface="Aptos" panose="020B0004020202020204" pitchFamily="34" charset="0"/>
                          <a:ea typeface="+mn-ea"/>
                          <a:cs typeface="+mn-cs"/>
                        </a:rPr>
                        <a:t>τελευτ</a:t>
                      </a:r>
                      <a:r>
                        <a:rPr lang="en-US" sz="1300" u="none" strike="noStrike" kern="1200" dirty="0">
                          <a:solidFill>
                            <a:schemeClr val="dk1"/>
                          </a:solidFill>
                          <a:effectLst/>
                          <a:latin typeface="Aptos" panose="020B0004020202020204" pitchFamily="34" charset="0"/>
                          <a:ea typeface="+mn-ea"/>
                          <a:cs typeface="+mn-cs"/>
                        </a:rPr>
                        <a:t>αία 3  χρόνια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64.1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52.5</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43.9</a:t>
                      </a:r>
                    </a:p>
                  </a:txBody>
                  <a:tcPr marL="7620" marR="7620" marT="7620" marB="0" anchor="ctr"/>
                </a:tc>
                <a:extLst>
                  <a:ext uri="{0D108BD9-81ED-4DB2-BD59-A6C34878D82A}">
                    <a16:rowId xmlns:a16="http://schemas.microsoft.com/office/drawing/2014/main" val="309764384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Παλαιότερα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extLst>
                  <a:ext uri="{0D108BD9-81ED-4DB2-BD59-A6C34878D82A}">
                    <a16:rowId xmlns:a16="http://schemas.microsoft.com/office/drawing/2014/main" val="295632509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 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13.6</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A091CC7F-4F26-ADC5-C7E7-C64AE69DE696}"/>
              </a:ext>
            </a:extLst>
          </p:cNvPr>
          <p:cNvGraphicFramePr>
            <a:graphicFrameLocks noGrp="1"/>
          </p:cNvGraphicFramePr>
          <p:nvPr>
            <p:extLst>
              <p:ext uri="{D42A27DB-BD31-4B8C-83A1-F6EECF244321}">
                <p14:modId xmlns:p14="http://schemas.microsoft.com/office/powerpoint/2010/main" val="3987296611"/>
              </p:ext>
            </p:extLst>
          </p:nvPr>
        </p:nvGraphicFramePr>
        <p:xfrm>
          <a:off x="1127760" y="3781068"/>
          <a:ext cx="9936480" cy="2214008"/>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Όχι</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έτυχε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χρειάστηκε</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24.2</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τα τελευταία 3  χρόνια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54.4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44.1</a:t>
                      </a:r>
                    </a:p>
                  </a:txBody>
                  <a:tcPr marL="7620" marR="7620" marT="7620" marB="0" anchor="ctr"/>
                </a:tc>
                <a:extLst>
                  <a:ext uri="{0D108BD9-81ED-4DB2-BD59-A6C34878D82A}">
                    <a16:rowId xmlns:a16="http://schemas.microsoft.com/office/drawing/2014/main" val="330521701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Παλαιότερα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17.9</a:t>
                      </a:r>
                    </a:p>
                  </a:txBody>
                  <a:tcPr marL="7620" marR="7620" marT="7620" marB="0" anchor="ctr"/>
                </a:tc>
                <a:extLst>
                  <a:ext uri="{0D108BD9-81ED-4DB2-BD59-A6C34878D82A}">
                    <a16:rowId xmlns:a16="http://schemas.microsoft.com/office/drawing/2014/main" val="136645471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 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13.9</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25667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8877D-A8CA-6C28-A7E9-00ED6C7975FB}"/>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5102A25E-6771-4629-4F66-FD8A203A116E}"/>
              </a:ext>
            </a:extLst>
          </p:cNvPr>
          <p:cNvGraphicFramePr/>
          <p:nvPr>
            <p:extLst>
              <p:ext uri="{D42A27DB-BD31-4B8C-83A1-F6EECF244321}">
                <p14:modId xmlns:p14="http://schemas.microsoft.com/office/powerpoint/2010/main" val="883866856"/>
              </p:ext>
            </p:extLst>
          </p:nvPr>
        </p:nvGraphicFramePr>
        <p:xfrm>
          <a:off x="1593751" y="1230261"/>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32B28461-E980-A9A0-57B6-DA2B8B2F5F4C}"/>
              </a:ext>
            </a:extLst>
          </p:cNvPr>
          <p:cNvSpPr>
            <a:spLocks noGrp="1"/>
          </p:cNvSpPr>
          <p:nvPr>
            <p:ph type="sldNum" sz="quarter" idx="8"/>
          </p:nvPr>
        </p:nvSpPr>
        <p:spPr/>
        <p:txBody>
          <a:bodyPr/>
          <a:lstStyle/>
          <a:p>
            <a:pPr algn="ctr">
              <a:defRPr/>
            </a:pPr>
            <a:fld id="{20F338DA-BC85-4453-8B11-3974063323BF}" type="slidenum">
              <a:rPr lang="el-GR" altLang="en-US"/>
              <a:pPr algn="ctr">
                <a:defRPr/>
              </a:pPr>
              <a:t>46</a:t>
            </a:fld>
            <a:endParaRPr lang="el-GR" altLang="en-US" dirty="0"/>
          </a:p>
        </p:txBody>
      </p:sp>
      <p:sp>
        <p:nvSpPr>
          <p:cNvPr id="4120" name="Rectangle 8">
            <a:extLst>
              <a:ext uri="{FF2B5EF4-FFF2-40B4-BE49-F238E27FC236}">
                <a16:creationId xmlns:a16="http://schemas.microsoft.com/office/drawing/2014/main" id="{2E8347E5-07DF-BC91-7B0B-7CFF755335E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Πόσες ημέρες την εβδομάδα έχετε τον χρόνο και αφιερώνετε τουλάχιστον 30 λεπτά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σε μέτριας έντασης σωματική άσκηση (π.χ. έντονο περπάτημα, γυμναστήριο, ποδήλατο );</a:t>
            </a:r>
          </a:p>
        </p:txBody>
      </p:sp>
    </p:spTree>
    <p:extLst>
      <p:ext uri="{BB962C8B-B14F-4D97-AF65-F5344CB8AC3E}">
        <p14:creationId xmlns:p14="http://schemas.microsoft.com/office/powerpoint/2010/main" val="1124945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BCD5-911D-B533-F062-5BF04F3DA92F}"/>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3437FC57-B3AD-3432-8058-1272EE63D58A}"/>
              </a:ext>
            </a:extLst>
          </p:cNvPr>
          <p:cNvSpPr>
            <a:spLocks noGrp="1"/>
          </p:cNvSpPr>
          <p:nvPr>
            <p:ph type="sldNum" sz="quarter" idx="8"/>
          </p:nvPr>
        </p:nvSpPr>
        <p:spPr/>
        <p:txBody>
          <a:bodyPr/>
          <a:lstStyle/>
          <a:p>
            <a:pPr algn="ctr">
              <a:defRPr/>
            </a:pPr>
            <a:fld id="{20F338DA-BC85-4453-8B11-3974063323BF}" type="slidenum">
              <a:rPr lang="el-GR" altLang="en-US"/>
              <a:pPr algn="ctr">
                <a:defRPr/>
              </a:pPr>
              <a:t>47</a:t>
            </a:fld>
            <a:endParaRPr lang="el-GR" altLang="en-US" dirty="0"/>
          </a:p>
        </p:txBody>
      </p:sp>
      <p:sp>
        <p:nvSpPr>
          <p:cNvPr id="4120" name="Rectangle 8">
            <a:extLst>
              <a:ext uri="{FF2B5EF4-FFF2-40B4-BE49-F238E27FC236}">
                <a16:creationId xmlns:a16="http://schemas.microsoft.com/office/drawing/2014/main" id="{1FF607BC-3B45-59D2-3799-9C7798461BE6}"/>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Πόσες ημέρες την εβδομάδα έχετε τον χρόνο και αφιερώνετε τουλάχιστον 30 λεπτά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σε μέτριας έντασης σωματική άσκηση (π.χ. έντονο περπάτημα, γυμναστήριο, ποδήλατο );</a:t>
            </a:r>
          </a:p>
        </p:txBody>
      </p:sp>
      <p:graphicFrame>
        <p:nvGraphicFramePr>
          <p:cNvPr id="3" name="Table 2">
            <a:extLst>
              <a:ext uri="{FF2B5EF4-FFF2-40B4-BE49-F238E27FC236}">
                <a16:creationId xmlns:a16="http://schemas.microsoft.com/office/drawing/2014/main" id="{1C9CD73E-0C5A-5B9E-ACE9-406170306B8B}"/>
              </a:ext>
            </a:extLst>
          </p:cNvPr>
          <p:cNvGraphicFramePr>
            <a:graphicFrameLocks noGrp="1"/>
          </p:cNvGraphicFramePr>
          <p:nvPr>
            <p:extLst>
              <p:ext uri="{D42A27DB-BD31-4B8C-83A1-F6EECF244321}">
                <p14:modId xmlns:p14="http://schemas.microsoft.com/office/powerpoint/2010/main" val="3134476819"/>
              </p:ext>
            </p:extLst>
          </p:nvPr>
        </p:nvGraphicFramePr>
        <p:xfrm>
          <a:off x="1794714" y="1124812"/>
          <a:ext cx="8378606" cy="2436875"/>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ή </a:t>
                      </a: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22.9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35.3</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2-4 </a:t>
                      </a:r>
                      <a:r>
                        <a:rPr lang="en-US" sz="1300" u="none" strike="noStrike" kern="1200" dirty="0" err="1">
                          <a:solidFill>
                            <a:schemeClr val="dk1"/>
                          </a:solidFill>
                          <a:effectLst/>
                          <a:latin typeface="Aptos" panose="020B0004020202020204" pitchFamily="34" charset="0"/>
                          <a:ea typeface="+mn-ea"/>
                          <a:cs typeface="+mn-cs"/>
                        </a:rPr>
                        <a:t>ημέρες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20.4</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505226FB-F6F2-696C-5275-C5EE6CDF0EFE}"/>
              </a:ext>
            </a:extLst>
          </p:cNvPr>
          <p:cNvGraphicFramePr>
            <a:graphicFrameLocks noGrp="1"/>
          </p:cNvGraphicFramePr>
          <p:nvPr>
            <p:extLst>
              <p:ext uri="{D42A27DB-BD31-4B8C-83A1-F6EECF244321}">
                <p14:modId xmlns:p14="http://schemas.microsoft.com/office/powerpoint/2010/main" val="4096161551"/>
              </p:ext>
            </p:extLst>
          </p:nvPr>
        </p:nvGraphicFramePr>
        <p:xfrm>
          <a:off x="1127760" y="3720777"/>
          <a:ext cx="9936480" cy="260693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ή </a:t>
                      </a: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30.3</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2-4 </a:t>
                      </a:r>
                      <a:r>
                        <a:rPr lang="en-US" sz="1300" u="none" strike="noStrike" kern="1200" dirty="0" err="1">
                          <a:solidFill>
                            <a:schemeClr val="dk1"/>
                          </a:solidFill>
                          <a:effectLst/>
                          <a:latin typeface="Aptos" panose="020B0004020202020204" pitchFamily="34" charset="0"/>
                          <a:ea typeface="+mn-ea"/>
                          <a:cs typeface="+mn-cs"/>
                        </a:rPr>
                        <a:t>ημέρες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32.9</a:t>
                      </a:r>
                    </a:p>
                  </a:txBody>
                  <a:tcPr marL="7620" marR="7620" marT="7620" marB="0" anchor="ct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12.6</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1793287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2AB68-C551-18CC-FC0D-E4997D256B74}"/>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6BFE2C37-7817-3CC0-1E21-890DA2BCDFE8}"/>
              </a:ext>
            </a:extLst>
          </p:cNvPr>
          <p:cNvGraphicFramePr/>
          <p:nvPr>
            <p:extLst>
              <p:ext uri="{D42A27DB-BD31-4B8C-83A1-F6EECF244321}">
                <p14:modId xmlns:p14="http://schemas.microsoft.com/office/powerpoint/2010/main" val="1867140636"/>
              </p:ext>
            </p:extLst>
          </p:nvPr>
        </p:nvGraphicFramePr>
        <p:xfrm>
          <a:off x="1593751" y="1230261"/>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A3FA0EAA-8B5D-9494-7F3C-8BFA44B97810}"/>
              </a:ext>
            </a:extLst>
          </p:cNvPr>
          <p:cNvSpPr>
            <a:spLocks noGrp="1"/>
          </p:cNvSpPr>
          <p:nvPr>
            <p:ph type="sldNum" sz="quarter" idx="8"/>
          </p:nvPr>
        </p:nvSpPr>
        <p:spPr/>
        <p:txBody>
          <a:bodyPr/>
          <a:lstStyle/>
          <a:p>
            <a:pPr algn="ctr">
              <a:defRPr/>
            </a:pPr>
            <a:fld id="{20F338DA-BC85-4453-8B11-3974063323BF}" type="slidenum">
              <a:rPr lang="el-GR" altLang="en-US"/>
              <a:pPr algn="ctr">
                <a:defRPr/>
              </a:pPr>
              <a:t>48</a:t>
            </a:fld>
            <a:endParaRPr lang="el-GR" altLang="en-US" dirty="0"/>
          </a:p>
        </p:txBody>
      </p:sp>
      <p:sp>
        <p:nvSpPr>
          <p:cNvPr id="4120" name="Rectangle 8">
            <a:extLst>
              <a:ext uri="{FF2B5EF4-FFF2-40B4-BE49-F238E27FC236}">
                <a16:creationId xmlns:a16="http://schemas.microsoft.com/office/drawing/2014/main" id="{8C93CACE-5BA8-B6ED-3ACA-99FDB089BE4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συχνά καταναλώνετε γεύματα που περιλαμβάνουν κόκκινο κρέας ή παρασκευάσματα αυτού,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π.χ. αλλαντικά, λουκάνικα, ζαμπόν, </a:t>
            </a:r>
            <a:r>
              <a:rPr lang="el-GR" sz="1700" i="1" dirty="0" err="1">
                <a:ea typeface="Microsoft JhengHei" panose="020B0604030504040204" pitchFamily="34" charset="-120"/>
                <a:cs typeface="Microsoft Sans Serif" pitchFamily="34" charset="0"/>
              </a:rPr>
              <a:t>fast</a:t>
            </a:r>
            <a:r>
              <a:rPr lang="el-GR" sz="1700" i="1" dirty="0">
                <a:ea typeface="Microsoft JhengHei" panose="020B0604030504040204" pitchFamily="34" charset="-120"/>
                <a:cs typeface="Microsoft Sans Serif" pitchFamily="34" charset="0"/>
              </a:rPr>
              <a:t> </a:t>
            </a:r>
            <a:r>
              <a:rPr lang="el-GR" sz="1700" i="1" dirty="0" err="1">
                <a:ea typeface="Microsoft JhengHei" panose="020B0604030504040204" pitchFamily="34" charset="-120"/>
                <a:cs typeface="Microsoft Sans Serif" pitchFamily="34" charset="0"/>
              </a:rPr>
              <a:t>food</a:t>
            </a:r>
            <a:r>
              <a:rPr lang="el-GR" sz="1700" i="1" dirty="0">
                <a:ea typeface="Microsoft JhengHei" panose="020B0604030504040204" pitchFamily="34" charset="-120"/>
                <a:cs typeface="Microsoft Sans Serif" pitchFamily="34" charset="0"/>
              </a:rPr>
              <a:t>; </a:t>
            </a:r>
          </a:p>
        </p:txBody>
      </p:sp>
    </p:spTree>
    <p:extLst>
      <p:ext uri="{BB962C8B-B14F-4D97-AF65-F5344CB8AC3E}">
        <p14:creationId xmlns:p14="http://schemas.microsoft.com/office/powerpoint/2010/main" val="2788166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D4A4-7CD6-269E-27BD-EE59041AF448}"/>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C016EF15-FB3F-ED18-801A-4278C0487854}"/>
              </a:ext>
            </a:extLst>
          </p:cNvPr>
          <p:cNvSpPr>
            <a:spLocks noGrp="1"/>
          </p:cNvSpPr>
          <p:nvPr>
            <p:ph type="sldNum" sz="quarter" idx="8"/>
          </p:nvPr>
        </p:nvSpPr>
        <p:spPr/>
        <p:txBody>
          <a:bodyPr/>
          <a:lstStyle/>
          <a:p>
            <a:pPr algn="ctr">
              <a:defRPr/>
            </a:pPr>
            <a:fld id="{20F338DA-BC85-4453-8B11-3974063323BF}" type="slidenum">
              <a:rPr lang="el-GR" altLang="en-US"/>
              <a:pPr algn="ctr">
                <a:defRPr/>
              </a:pPr>
              <a:t>49</a:t>
            </a:fld>
            <a:endParaRPr lang="el-GR" altLang="en-US" dirty="0"/>
          </a:p>
        </p:txBody>
      </p:sp>
      <p:sp>
        <p:nvSpPr>
          <p:cNvPr id="4120" name="Rectangle 8">
            <a:extLst>
              <a:ext uri="{FF2B5EF4-FFF2-40B4-BE49-F238E27FC236}">
                <a16:creationId xmlns:a16="http://schemas.microsoft.com/office/drawing/2014/main" id="{6B057D9D-A5AA-3818-839A-05529B494D6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Πόσο συχνά καταναλώνετε γεύματα που περιλαμβάνουν κόκκινο κρέας ή παρασκευάσματα αυτού,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π.χ. αλλαντικά, λουκάνικα, ζαμπόν, </a:t>
            </a:r>
            <a:r>
              <a:rPr lang="el-GR" sz="1700" i="1" dirty="0" err="1">
                <a:ea typeface="Microsoft JhengHei" panose="020B0604030504040204" pitchFamily="34" charset="-120"/>
                <a:cs typeface="Microsoft Sans Serif" pitchFamily="34" charset="0"/>
              </a:rPr>
              <a:t>fast</a:t>
            </a:r>
            <a:r>
              <a:rPr lang="el-GR" sz="1700" i="1" dirty="0">
                <a:ea typeface="Microsoft JhengHei" panose="020B0604030504040204" pitchFamily="34" charset="-120"/>
                <a:cs typeface="Microsoft Sans Serif" pitchFamily="34" charset="0"/>
              </a:rPr>
              <a:t> </a:t>
            </a:r>
            <a:r>
              <a:rPr lang="el-GR" sz="1700" i="1" dirty="0" err="1">
                <a:ea typeface="Microsoft JhengHei" panose="020B0604030504040204" pitchFamily="34" charset="-120"/>
                <a:cs typeface="Microsoft Sans Serif" pitchFamily="34" charset="0"/>
              </a:rPr>
              <a:t>food</a:t>
            </a:r>
            <a:r>
              <a:rPr lang="el-GR" sz="1700" i="1" dirty="0">
                <a:ea typeface="Microsoft JhengHei" panose="020B0604030504040204" pitchFamily="34" charset="-120"/>
                <a:cs typeface="Microsoft Sans Serif" pitchFamily="34" charset="0"/>
              </a:rPr>
              <a:t>; </a:t>
            </a:r>
          </a:p>
        </p:txBody>
      </p:sp>
      <p:graphicFrame>
        <p:nvGraphicFramePr>
          <p:cNvPr id="3" name="Table 2">
            <a:extLst>
              <a:ext uri="{FF2B5EF4-FFF2-40B4-BE49-F238E27FC236}">
                <a16:creationId xmlns:a16="http://schemas.microsoft.com/office/drawing/2014/main" id="{D6FAB02E-F031-9834-FBF5-69A967A74999}"/>
              </a:ext>
            </a:extLst>
          </p:cNvPr>
          <p:cNvGraphicFramePr>
            <a:graphicFrameLocks noGrp="1"/>
          </p:cNvGraphicFramePr>
          <p:nvPr>
            <p:extLst>
              <p:ext uri="{D42A27DB-BD31-4B8C-83A1-F6EECF244321}">
                <p14:modId xmlns:p14="http://schemas.microsoft.com/office/powerpoint/2010/main" val="3923701378"/>
              </p:ext>
            </p:extLst>
          </p:nvPr>
        </p:nvGraphicFramePr>
        <p:xfrm>
          <a:off x="1794714" y="1124812"/>
          <a:ext cx="8378606" cy="2436875"/>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2-3 </a:t>
                      </a:r>
                      <a:r>
                        <a:rPr lang="en-US" sz="1300" u="none" strike="noStrike" kern="1200" dirty="0" err="1">
                          <a:solidFill>
                            <a:schemeClr val="dk1"/>
                          </a:solidFill>
                          <a:effectLst/>
                          <a:latin typeface="Aptos" panose="020B0004020202020204" pitchFamily="34" charset="0"/>
                          <a:ea typeface="+mn-ea"/>
                          <a:cs typeface="+mn-cs"/>
                        </a:rPr>
                        <a:t>φορές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39.9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31.9</a:t>
                      </a:r>
                    </a:p>
                  </a:txBody>
                  <a:tcPr marL="7620" marR="7620" marT="7620" marB="0" anchor="ctr">
                    <a:solidFill>
                      <a:schemeClr val="bg1">
                        <a:lumMod val="85000"/>
                      </a:schemeClr>
                    </a:solidFill>
                  </a:tcP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18.6</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2BC3085A-823C-1BA3-3B33-807EBE023F40}"/>
              </a:ext>
            </a:extLst>
          </p:cNvPr>
          <p:cNvGraphicFramePr>
            <a:graphicFrameLocks noGrp="1"/>
          </p:cNvGraphicFramePr>
          <p:nvPr>
            <p:extLst>
              <p:ext uri="{D42A27DB-BD31-4B8C-83A1-F6EECF244321}">
                <p14:modId xmlns:p14="http://schemas.microsoft.com/office/powerpoint/2010/main" val="2192915631"/>
              </p:ext>
            </p:extLst>
          </p:nvPr>
        </p:nvGraphicFramePr>
        <p:xfrm>
          <a:off x="1127760" y="3720777"/>
          <a:ext cx="9936480" cy="260693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Σχεδόν</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r>
                        <a:rPr lang="en-US" sz="1300" u="none" strike="noStrike" kern="1200" dirty="0">
                          <a:solidFill>
                            <a:schemeClr val="dk1"/>
                          </a:solidFill>
                          <a:effectLst/>
                          <a:latin typeface="Aptos" panose="020B0004020202020204" pitchFamily="34" charset="0"/>
                          <a:ea typeface="+mn-ea"/>
                          <a:cs typeface="+mn-cs"/>
                        </a:rPr>
                        <a:t> </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2-3 </a:t>
                      </a:r>
                      <a:r>
                        <a:rPr lang="en-US" sz="1300" u="none" strike="noStrike" kern="1200" dirty="0" err="1">
                          <a:solidFill>
                            <a:schemeClr val="dk1"/>
                          </a:solidFill>
                          <a:effectLst/>
                          <a:latin typeface="Aptos" panose="020B0004020202020204" pitchFamily="34" charset="0"/>
                          <a:ea typeface="+mn-ea"/>
                          <a:cs typeface="+mn-cs"/>
                        </a:rPr>
                        <a:t>φορές</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εβ</a:t>
                      </a:r>
                      <a:r>
                        <a:rPr lang="en-US" sz="1300" u="none" strike="noStrike" kern="1200" dirty="0" err="1">
                          <a:solidFill>
                            <a:schemeClr val="dk1"/>
                          </a:solidFill>
                          <a:effectLst/>
                          <a:latin typeface="Aptos" panose="020B0004020202020204" pitchFamily="34" charset="0"/>
                          <a:ea typeface="+mn-ea"/>
                          <a:cs typeface="+mn-cs"/>
                        </a:rPr>
                        <a:t>δομάδ</a:t>
                      </a:r>
                      <a:r>
                        <a:rPr lang="en-US" sz="1300" u="none" strike="noStrike" kern="1200" dirty="0">
                          <a:solidFill>
                            <a:schemeClr val="dk1"/>
                          </a:solidFill>
                          <a:effectLst/>
                          <a:latin typeface="Aptos" panose="020B0004020202020204" pitchFamily="34" charset="0"/>
                          <a:ea typeface="+mn-ea"/>
                          <a:cs typeface="+mn-cs"/>
                        </a:rPr>
                        <a:t>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 φορά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32.3</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Αραιότερα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15.9</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0.3</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2113149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5670-13A2-6680-10BB-CF70CADAFA0F}"/>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5F32C2E0-C218-DE8F-D526-4E751CBCE131}"/>
              </a:ext>
            </a:extLst>
          </p:cNvPr>
          <p:cNvGraphicFramePr/>
          <p:nvPr>
            <p:extLst>
              <p:ext uri="{D42A27DB-BD31-4B8C-83A1-F6EECF244321}">
                <p14:modId xmlns:p14="http://schemas.microsoft.com/office/powerpoint/2010/main" val="2204698586"/>
              </p:ext>
            </p:extLst>
          </p:nvPr>
        </p:nvGraphicFramePr>
        <p:xfrm>
          <a:off x="1643993" y="1149875"/>
          <a:ext cx="8263681"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196BF07-3D18-93F6-D784-7F9F62914537}"/>
              </a:ext>
            </a:extLst>
          </p:cNvPr>
          <p:cNvSpPr>
            <a:spLocks noGrp="1"/>
          </p:cNvSpPr>
          <p:nvPr>
            <p:ph type="sldNum" sz="quarter" idx="8"/>
          </p:nvPr>
        </p:nvSpPr>
        <p:spPr/>
        <p:txBody>
          <a:bodyPr/>
          <a:lstStyle/>
          <a:p>
            <a:pPr algn="ctr">
              <a:defRPr/>
            </a:pPr>
            <a:fld id="{20F338DA-BC85-4453-8B11-3974063323BF}" type="slidenum">
              <a:rPr lang="el-GR" altLang="en-US"/>
              <a:pPr algn="ctr">
                <a:defRPr/>
              </a:pPr>
              <a:t>50</a:t>
            </a:fld>
            <a:endParaRPr lang="el-GR" altLang="en-US" dirty="0"/>
          </a:p>
        </p:txBody>
      </p:sp>
      <p:sp>
        <p:nvSpPr>
          <p:cNvPr id="4120" name="Rectangle 8">
            <a:extLst>
              <a:ext uri="{FF2B5EF4-FFF2-40B4-BE49-F238E27FC236}">
                <a16:creationId xmlns:a16="http://schemas.microsoft.com/office/drawing/2014/main" id="{74AE9C8F-2F55-965E-906F-B7B1C6D9B54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Πόση ποσότητα αλκοολούχων ποτών  (κρασί, μπύρα, άλλα ποτά με αλκοόλ) καταναλώνετε την εβδομάδα;</a:t>
            </a:r>
          </a:p>
        </p:txBody>
      </p:sp>
    </p:spTree>
    <p:extLst>
      <p:ext uri="{BB962C8B-B14F-4D97-AF65-F5344CB8AC3E}">
        <p14:creationId xmlns:p14="http://schemas.microsoft.com/office/powerpoint/2010/main" val="3216208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9D0C-9C31-A6BE-7856-2113AB71059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07CD507A-3E5F-EEB1-E650-CD0757C9E35C}"/>
              </a:ext>
            </a:extLst>
          </p:cNvPr>
          <p:cNvSpPr>
            <a:spLocks noGrp="1"/>
          </p:cNvSpPr>
          <p:nvPr>
            <p:ph type="sldNum" sz="quarter" idx="8"/>
          </p:nvPr>
        </p:nvSpPr>
        <p:spPr/>
        <p:txBody>
          <a:bodyPr/>
          <a:lstStyle/>
          <a:p>
            <a:pPr algn="ctr">
              <a:defRPr/>
            </a:pPr>
            <a:fld id="{20F338DA-BC85-4453-8B11-3974063323BF}" type="slidenum">
              <a:rPr lang="el-GR" altLang="en-US"/>
              <a:pPr algn="ctr">
                <a:defRPr/>
              </a:pPr>
              <a:t>51</a:t>
            </a:fld>
            <a:endParaRPr lang="el-GR" altLang="en-US" dirty="0"/>
          </a:p>
        </p:txBody>
      </p:sp>
      <p:sp>
        <p:nvSpPr>
          <p:cNvPr id="4120" name="Rectangle 8">
            <a:extLst>
              <a:ext uri="{FF2B5EF4-FFF2-40B4-BE49-F238E27FC236}">
                <a16:creationId xmlns:a16="http://schemas.microsoft.com/office/drawing/2014/main" id="{180E2488-1D37-24D8-8030-FCAE62F1B2EE}"/>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Πόση ποσότητα αλκοολούχων ποτών  (κρασί, μπύρα, άλλα ποτά με αλκοόλ) καταναλώνετε την εβδομάδα;</a:t>
            </a:r>
          </a:p>
        </p:txBody>
      </p:sp>
      <p:graphicFrame>
        <p:nvGraphicFramePr>
          <p:cNvPr id="3" name="Table 2">
            <a:extLst>
              <a:ext uri="{FF2B5EF4-FFF2-40B4-BE49-F238E27FC236}">
                <a16:creationId xmlns:a16="http://schemas.microsoft.com/office/drawing/2014/main" id="{8676F6EA-C5C8-85BD-1CE9-5B6A9D0E8B03}"/>
              </a:ext>
            </a:extLst>
          </p:cNvPr>
          <p:cNvGraphicFramePr>
            <a:graphicFrameLocks noGrp="1"/>
          </p:cNvGraphicFramePr>
          <p:nvPr>
            <p:extLst>
              <p:ext uri="{D42A27DB-BD31-4B8C-83A1-F6EECF244321}">
                <p14:modId xmlns:p14="http://schemas.microsoft.com/office/powerpoint/2010/main" val="2950539811"/>
              </p:ext>
            </p:extLst>
          </p:nvPr>
        </p:nvGraphicFramePr>
        <p:xfrm>
          <a:off x="1804762" y="1084620"/>
          <a:ext cx="8378606" cy="256213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31916">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Περισσότερο</a:t>
                      </a:r>
                      <a:r>
                        <a:rPr lang="en-US" sz="1300" u="none" strike="noStrike" kern="1200" dirty="0">
                          <a:solidFill>
                            <a:schemeClr val="dk1"/>
                          </a:solidFill>
                          <a:effectLst/>
                          <a:latin typeface="Aptos" panose="020B0004020202020204" pitchFamily="34" charset="0"/>
                          <a:ea typeface="+mn-ea"/>
                          <a:cs typeface="+mn-cs"/>
                        </a:rPr>
                        <a:t> από 10 π</a:t>
                      </a:r>
                      <a:r>
                        <a:rPr lang="en-US" sz="1300" u="none" strike="noStrike" kern="1200" dirty="0" err="1">
                          <a:solidFill>
                            <a:schemeClr val="dk1"/>
                          </a:solidFill>
                          <a:effectLst/>
                          <a:latin typeface="Aptos" panose="020B0004020202020204" pitchFamily="34" charset="0"/>
                          <a:ea typeface="+mn-ea"/>
                          <a:cs typeface="+mn-cs"/>
                        </a:rPr>
                        <a:t>οτήρι</a:t>
                      </a:r>
                      <a:r>
                        <a:rPr lang="en-US" sz="1300" u="none" strike="noStrike" kern="1200" dirty="0">
                          <a:solidFill>
                            <a:schemeClr val="dk1"/>
                          </a:solidFill>
                          <a:effectLst/>
                          <a:latin typeface="Aptos" panose="020B0004020202020204" pitchFamily="34" charset="0"/>
                          <a:ea typeface="+mn-ea"/>
                          <a:cs typeface="+mn-cs"/>
                        </a:rPr>
                        <a:t>α </a:t>
                      </a:r>
                      <a:r>
                        <a:rPr lang="el-GR" sz="1300" u="none" strike="noStrike" kern="1200" dirty="0">
                          <a:solidFill>
                            <a:schemeClr val="dk1"/>
                          </a:solidFill>
                          <a:effectLst/>
                          <a:latin typeface="Aptos" panose="020B0004020202020204" pitchFamily="34" charset="0"/>
                          <a:ea typeface="+mn-ea"/>
                          <a:cs typeface="+mn-cs"/>
                        </a:rPr>
                        <a:t>αλκοολούχων ποτών</a:t>
                      </a:r>
                      <a:r>
                        <a:rPr lang="en-US" sz="1300" u="none" strike="noStrike" kern="1200" dirty="0">
                          <a:solidFill>
                            <a:schemeClr val="dk1"/>
                          </a:solidFill>
                          <a:effectLst/>
                          <a:latin typeface="Aptos" panose="020B0004020202020204" pitchFamily="34" charset="0"/>
                          <a:ea typeface="+mn-ea"/>
                          <a:cs typeface="+mn-cs"/>
                        </a:rPr>
                        <a:t> την εβδομάδα</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8.1</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10.9</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5-10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13.8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6.9</a:t>
                      </a:r>
                    </a:p>
                  </a:txBody>
                  <a:tcPr marL="7620" marR="7620" marT="7620" marB="0" anchor="ctr"/>
                </a:tc>
                <a:extLst>
                  <a:ext uri="{0D108BD9-81ED-4DB2-BD59-A6C34878D82A}">
                    <a16:rowId xmlns:a16="http://schemas.microsoft.com/office/drawing/2014/main" val="216777106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Κάτω από 5 την εβδομάδα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extLst>
                  <a:ext uri="{0D108BD9-81ED-4DB2-BD59-A6C34878D82A}">
                    <a16:rowId xmlns:a16="http://schemas.microsoft.com/office/drawing/2014/main" val="1839881051"/>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Σπάνια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27.5</a:t>
                      </a:r>
                    </a:p>
                  </a:txBody>
                  <a:tcPr marL="7620" marR="7620" marT="7620" marB="0" anchor="ctr"/>
                </a:tc>
                <a:extLst>
                  <a:ext uri="{0D108BD9-81ED-4DB2-BD59-A6C34878D82A}">
                    <a16:rowId xmlns:a16="http://schemas.microsoft.com/office/drawing/2014/main" val="3097643844"/>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41.5</a:t>
                      </a:r>
                    </a:p>
                  </a:txBody>
                  <a:tcPr marL="7620" marR="7620" marT="7620" marB="0" anchor="ctr"/>
                </a:tc>
                <a:extLst>
                  <a:ext uri="{0D108BD9-81ED-4DB2-BD59-A6C34878D82A}">
                    <a16:rowId xmlns:a16="http://schemas.microsoft.com/office/drawing/2014/main" val="2956325098"/>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1462965332"/>
                  </a:ext>
                </a:extLst>
              </a:tr>
            </a:tbl>
          </a:graphicData>
        </a:graphic>
      </p:graphicFrame>
      <p:graphicFrame>
        <p:nvGraphicFramePr>
          <p:cNvPr id="6" name="Table 5">
            <a:extLst>
              <a:ext uri="{FF2B5EF4-FFF2-40B4-BE49-F238E27FC236}">
                <a16:creationId xmlns:a16="http://schemas.microsoft.com/office/drawing/2014/main" id="{8D734612-48C9-EA43-9ECF-53BD7BB3E543}"/>
              </a:ext>
            </a:extLst>
          </p:cNvPr>
          <p:cNvGraphicFramePr>
            <a:graphicFrameLocks noGrp="1"/>
          </p:cNvGraphicFramePr>
          <p:nvPr>
            <p:extLst>
              <p:ext uri="{D42A27DB-BD31-4B8C-83A1-F6EECF244321}">
                <p14:modId xmlns:p14="http://schemas.microsoft.com/office/powerpoint/2010/main" val="1661596820"/>
              </p:ext>
            </p:extLst>
          </p:nvPr>
        </p:nvGraphicFramePr>
        <p:xfrm>
          <a:off x="904350" y="3720777"/>
          <a:ext cx="10401049" cy="2732203"/>
        </p:xfrm>
        <a:graphic>
          <a:graphicData uri="http://schemas.openxmlformats.org/drawingml/2006/table">
            <a:tbl>
              <a:tblPr>
                <a:tableStyleId>{93296810-A885-4BE3-A3E7-6D5BEEA58F35}</a:tableStyleId>
              </a:tblPr>
              <a:tblGrid>
                <a:gridCol w="2921818">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33383">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7457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Περισσότερο</a:t>
                      </a:r>
                      <a:r>
                        <a:rPr lang="en-US" sz="1300" u="none" strike="noStrike" kern="1200" dirty="0">
                          <a:solidFill>
                            <a:schemeClr val="dk1"/>
                          </a:solidFill>
                          <a:effectLst/>
                          <a:latin typeface="Aptos" panose="020B0004020202020204" pitchFamily="34" charset="0"/>
                          <a:ea typeface="+mn-ea"/>
                          <a:cs typeface="+mn-cs"/>
                        </a:rPr>
                        <a:t> από 10 π</a:t>
                      </a:r>
                      <a:r>
                        <a:rPr lang="en-US" sz="1300" u="none" strike="noStrike" kern="1200" dirty="0" err="1">
                          <a:solidFill>
                            <a:schemeClr val="dk1"/>
                          </a:solidFill>
                          <a:effectLst/>
                          <a:latin typeface="Aptos" panose="020B0004020202020204" pitchFamily="34" charset="0"/>
                          <a:ea typeface="+mn-ea"/>
                          <a:cs typeface="+mn-cs"/>
                        </a:rPr>
                        <a:t>οτήρι</a:t>
                      </a:r>
                      <a:r>
                        <a:rPr lang="en-US" sz="1300" u="none" strike="noStrike" kern="1200" dirty="0">
                          <a:solidFill>
                            <a:schemeClr val="dk1"/>
                          </a:solidFill>
                          <a:effectLst/>
                          <a:latin typeface="Aptos" panose="020B0004020202020204" pitchFamily="34" charset="0"/>
                          <a:ea typeface="+mn-ea"/>
                          <a:cs typeface="+mn-cs"/>
                        </a:rPr>
                        <a:t>α </a:t>
                      </a:r>
                      <a:r>
                        <a:rPr lang="el-GR" sz="1300" u="none" strike="noStrike" kern="1200" dirty="0">
                          <a:solidFill>
                            <a:schemeClr val="dk1"/>
                          </a:solidFill>
                          <a:effectLst/>
                          <a:latin typeface="Aptos" panose="020B0004020202020204" pitchFamily="34" charset="0"/>
                          <a:ea typeface="+mn-ea"/>
                          <a:cs typeface="+mn-cs"/>
                        </a:rPr>
                        <a:t>αλκοολούχων ποτών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8.6</a:t>
                      </a:r>
                    </a:p>
                  </a:txBody>
                  <a:tcPr marL="7620" marR="7620" marT="7620" marB="0" anchor="ctr">
                    <a:solidFill>
                      <a:schemeClr val="bg1">
                        <a:lumMod val="85000"/>
                      </a:schemeClr>
                    </a:solidFill>
                  </a:tcPr>
                </a:tc>
                <a:extLst>
                  <a:ext uri="{0D108BD9-81ED-4DB2-BD59-A6C34878D82A}">
                    <a16:rowId xmlns:a16="http://schemas.microsoft.com/office/drawing/2014/main" val="2636183204"/>
                  </a:ext>
                </a:extLst>
              </a:tr>
              <a:tr h="278596">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5-10 </a:t>
                      </a:r>
                      <a:r>
                        <a:rPr lang="en-US" sz="1300" u="none" strike="noStrike" kern="1200" dirty="0" err="1">
                          <a:solidFill>
                            <a:schemeClr val="dk1"/>
                          </a:solidFill>
                          <a:effectLst/>
                          <a:latin typeface="Aptos" panose="020B0004020202020204" pitchFamily="34" charset="0"/>
                          <a:ea typeface="+mn-ea"/>
                          <a:cs typeface="+mn-cs"/>
                        </a:rPr>
                        <a:t>την</a:t>
                      </a:r>
                      <a:r>
                        <a:rPr lang="el-GR" sz="1300" u="none" strike="noStrike" kern="1200" dirty="0">
                          <a:solidFill>
                            <a:schemeClr val="dk1"/>
                          </a:solidFill>
                          <a:effectLst/>
                          <a:latin typeface="Aptos" panose="020B0004020202020204" pitchFamily="34" charset="0"/>
                          <a:ea typeface="+mn-ea"/>
                          <a:cs typeface="+mn-cs"/>
                        </a:rPr>
                        <a:t> 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a:t>
                      </a:r>
                    </a:p>
                  </a:txBody>
                  <a:tcPr marL="7620" marR="7620" marT="7620" marB="0" anchor="ctr">
                    <a:solidFill>
                      <a:schemeClr val="bg1">
                        <a:lumMod val="85000"/>
                      </a:schemeClr>
                    </a:solidFill>
                  </a:tcPr>
                </a:tc>
                <a:extLst>
                  <a:ext uri="{0D108BD9-81ED-4DB2-BD59-A6C34878D82A}">
                    <a16:rowId xmlns:a16="http://schemas.microsoft.com/office/drawing/2014/main" val="349121764"/>
                  </a:ext>
                </a:extLst>
              </a:tr>
              <a:tr h="278596">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Κάτω</a:t>
                      </a:r>
                      <a:r>
                        <a:rPr lang="en-US" sz="1300" u="none" strike="noStrike" kern="1200" dirty="0">
                          <a:solidFill>
                            <a:schemeClr val="dk1"/>
                          </a:solidFill>
                          <a:effectLst/>
                          <a:latin typeface="Aptos" panose="020B0004020202020204" pitchFamily="34" charset="0"/>
                          <a:ea typeface="+mn-ea"/>
                          <a:cs typeface="+mn-cs"/>
                        </a:rPr>
                        <a:t> από 5 </a:t>
                      </a:r>
                      <a:r>
                        <a:rPr lang="en-US" sz="1300" u="none" strike="noStrike" kern="1200" dirty="0" err="1">
                          <a:solidFill>
                            <a:schemeClr val="dk1"/>
                          </a:solidFill>
                          <a:effectLst/>
                          <a:latin typeface="Aptos" panose="020B0004020202020204" pitchFamily="34" charset="0"/>
                          <a:ea typeface="+mn-ea"/>
                          <a:cs typeface="+mn-cs"/>
                        </a:rPr>
                        <a:t>την</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εβδομάδα</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16.6</a:t>
                      </a:r>
                    </a:p>
                  </a:txBody>
                  <a:tcPr marL="7620" marR="7620" marT="7620" marB="0" anchor="ctr"/>
                </a:tc>
                <a:extLst>
                  <a:ext uri="{0D108BD9-81ED-4DB2-BD59-A6C34878D82A}">
                    <a16:rowId xmlns:a16="http://schemas.microsoft.com/office/drawing/2014/main" val="2262693366"/>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Σπάνια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31.8</a:t>
                      </a:r>
                    </a:p>
                  </a:txBody>
                  <a:tcPr marL="7620" marR="7620" marT="7620" marB="0" anchor="ctr"/>
                </a:tc>
                <a:extLst>
                  <a:ext uri="{0D108BD9-81ED-4DB2-BD59-A6C34878D82A}">
                    <a16:rowId xmlns:a16="http://schemas.microsoft.com/office/drawing/2014/main" val="3305217018"/>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28.8</a:t>
                      </a:r>
                    </a:p>
                  </a:txBody>
                  <a:tcPr marL="7620" marR="7620" marT="7620" marB="0" anchor="ctr"/>
                </a:tc>
                <a:extLst>
                  <a:ext uri="{0D108BD9-81ED-4DB2-BD59-A6C34878D82A}">
                    <a16:rowId xmlns:a16="http://schemas.microsoft.com/office/drawing/2014/main" val="1366454710"/>
                  </a:ext>
                </a:extLst>
              </a:tr>
              <a:tr h="278596">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0.3</a:t>
                      </a:r>
                    </a:p>
                  </a:txBody>
                  <a:tcPr marL="7620" marR="7620" marT="7620" marB="0" anchor="ctr"/>
                </a:tc>
                <a:extLst>
                  <a:ext uri="{0D108BD9-81ED-4DB2-BD59-A6C34878D82A}">
                    <a16:rowId xmlns:a16="http://schemas.microsoft.com/office/drawing/2014/main" val="3882373897"/>
                  </a:ext>
                </a:extLst>
              </a:tr>
            </a:tbl>
          </a:graphicData>
        </a:graphic>
      </p:graphicFrame>
    </p:spTree>
    <p:extLst>
      <p:ext uri="{BB962C8B-B14F-4D97-AF65-F5344CB8AC3E}">
        <p14:creationId xmlns:p14="http://schemas.microsoft.com/office/powerpoint/2010/main" val="502648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F76B-EE4D-BB2F-BB03-123B85A421D2}"/>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CCA5FB1D-FC65-31E1-DE9D-259B58F203CF}"/>
              </a:ext>
            </a:extLst>
          </p:cNvPr>
          <p:cNvGraphicFramePr/>
          <p:nvPr>
            <p:extLst>
              <p:ext uri="{D42A27DB-BD31-4B8C-83A1-F6EECF244321}">
                <p14:modId xmlns:p14="http://schemas.microsoft.com/office/powerpoint/2010/main" val="3618520926"/>
              </p:ext>
            </p:extLst>
          </p:nvPr>
        </p:nvGraphicFramePr>
        <p:xfrm>
          <a:off x="1643993" y="1350841"/>
          <a:ext cx="8263681" cy="49193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8EC6315-7FA0-11F0-8684-3C10FDD15F39}"/>
              </a:ext>
            </a:extLst>
          </p:cNvPr>
          <p:cNvSpPr>
            <a:spLocks noGrp="1"/>
          </p:cNvSpPr>
          <p:nvPr>
            <p:ph type="sldNum" sz="quarter" idx="8"/>
          </p:nvPr>
        </p:nvSpPr>
        <p:spPr/>
        <p:txBody>
          <a:bodyPr/>
          <a:lstStyle/>
          <a:p>
            <a:pPr algn="ctr">
              <a:defRPr/>
            </a:pPr>
            <a:fld id="{20F338DA-BC85-4453-8B11-3974063323BF}" type="slidenum">
              <a:rPr lang="el-GR" altLang="en-US"/>
              <a:pPr algn="ctr">
                <a:defRPr/>
              </a:pPr>
              <a:t>52</a:t>
            </a:fld>
            <a:endParaRPr lang="el-GR" altLang="en-US" dirty="0"/>
          </a:p>
        </p:txBody>
      </p:sp>
      <p:sp>
        <p:nvSpPr>
          <p:cNvPr id="4120" name="Rectangle 8">
            <a:extLst>
              <a:ext uri="{FF2B5EF4-FFF2-40B4-BE49-F238E27FC236}">
                <a16:creationId xmlns:a16="http://schemas.microsoft.com/office/drawing/2014/main" id="{8036D7D6-249A-5CFF-F0E2-08B2DA38362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Ποια είναι η σχέση σας με το κάπνισμα/ </a:t>
            </a:r>
            <a:r>
              <a:rPr lang="el-GR" sz="1700" i="1" dirty="0" err="1">
                <a:ea typeface="Microsoft JhengHei" panose="020B0604030504040204" pitchFamily="34" charset="-120"/>
                <a:cs typeface="Microsoft Sans Serif" pitchFamily="34" charset="0"/>
              </a:rPr>
              <a:t>άτμισμα</a:t>
            </a:r>
            <a:r>
              <a:rPr lang="el-GR" sz="1700" i="1" dirty="0">
                <a:ea typeface="Microsoft JhengHei" panose="020B0604030504040204" pitchFamily="34" charset="-120"/>
                <a:cs typeface="Microsoft Sans Serif" pitchFamily="34" charset="0"/>
              </a:rPr>
              <a:t> αυτή την περίοδο; </a:t>
            </a:r>
          </a:p>
        </p:txBody>
      </p:sp>
    </p:spTree>
    <p:extLst>
      <p:ext uri="{BB962C8B-B14F-4D97-AF65-F5344CB8AC3E}">
        <p14:creationId xmlns:p14="http://schemas.microsoft.com/office/powerpoint/2010/main" val="3409494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655A0-6A68-706B-8B77-61E80032C6AB}"/>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D6A2BD0F-7883-6D37-ADA6-F8328E86B348}"/>
              </a:ext>
            </a:extLst>
          </p:cNvPr>
          <p:cNvSpPr>
            <a:spLocks noGrp="1"/>
          </p:cNvSpPr>
          <p:nvPr>
            <p:ph type="sldNum" sz="quarter" idx="8"/>
          </p:nvPr>
        </p:nvSpPr>
        <p:spPr/>
        <p:txBody>
          <a:bodyPr/>
          <a:lstStyle/>
          <a:p>
            <a:pPr algn="ctr">
              <a:defRPr/>
            </a:pPr>
            <a:fld id="{20F338DA-BC85-4453-8B11-3974063323BF}" type="slidenum">
              <a:rPr lang="el-GR" altLang="en-US"/>
              <a:pPr algn="ctr">
                <a:defRPr/>
              </a:pPr>
              <a:t>53</a:t>
            </a:fld>
            <a:endParaRPr lang="el-GR" altLang="en-US" dirty="0"/>
          </a:p>
        </p:txBody>
      </p:sp>
      <p:sp>
        <p:nvSpPr>
          <p:cNvPr id="4120" name="Rectangle 8">
            <a:extLst>
              <a:ext uri="{FF2B5EF4-FFF2-40B4-BE49-F238E27FC236}">
                <a16:creationId xmlns:a16="http://schemas.microsoft.com/office/drawing/2014/main" id="{8C426ECC-5749-EDBD-D392-D76488083430}"/>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Ποια είναι η σχέση σας με το κάπνισμα/ </a:t>
            </a:r>
            <a:r>
              <a:rPr lang="el-GR" sz="1700" i="1" dirty="0" err="1">
                <a:ea typeface="Microsoft JhengHei" panose="020B0604030504040204" pitchFamily="34" charset="-120"/>
                <a:cs typeface="Microsoft Sans Serif" pitchFamily="34" charset="0"/>
              </a:rPr>
              <a:t>άτμισμα</a:t>
            </a:r>
            <a:r>
              <a:rPr lang="el-GR" sz="1700" i="1" dirty="0">
                <a:ea typeface="Microsoft JhengHei" panose="020B0604030504040204" pitchFamily="34" charset="-120"/>
                <a:cs typeface="Microsoft Sans Serif" pitchFamily="34" charset="0"/>
              </a:rPr>
              <a:t> αυτή την περίοδο; </a:t>
            </a:r>
          </a:p>
        </p:txBody>
      </p:sp>
      <p:graphicFrame>
        <p:nvGraphicFramePr>
          <p:cNvPr id="3" name="Table 2">
            <a:extLst>
              <a:ext uri="{FF2B5EF4-FFF2-40B4-BE49-F238E27FC236}">
                <a16:creationId xmlns:a16="http://schemas.microsoft.com/office/drawing/2014/main" id="{41BE1B8F-C881-6083-B2C9-8C52E8D5F47E}"/>
              </a:ext>
            </a:extLst>
          </p:cNvPr>
          <p:cNvGraphicFramePr>
            <a:graphicFrameLocks noGrp="1"/>
          </p:cNvGraphicFramePr>
          <p:nvPr>
            <p:extLst>
              <p:ext uri="{D42A27DB-BD31-4B8C-83A1-F6EECF244321}">
                <p14:modId xmlns:p14="http://schemas.microsoft.com/office/powerpoint/2010/main" val="2335886027"/>
              </p:ext>
            </p:extLst>
          </p:nvPr>
        </p:nvGraphicFramePr>
        <p:xfrm>
          <a:off x="1906697" y="1115368"/>
          <a:ext cx="8378606" cy="2403154"/>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40.3</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19.4</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π</a:t>
                      </a:r>
                      <a:r>
                        <a:rPr lang="en-US" sz="1300" u="none" strike="noStrike" kern="1200" dirty="0" err="1">
                          <a:solidFill>
                            <a:schemeClr val="dk1"/>
                          </a:solidFill>
                          <a:effectLst/>
                          <a:latin typeface="Aptos" panose="020B0004020202020204" pitchFamily="34" charset="0"/>
                          <a:ea typeface="+mn-ea"/>
                          <a:cs typeface="+mn-cs"/>
                        </a:rPr>
                        <a:t>εριστ</a:t>
                      </a:r>
                      <a:r>
                        <a:rPr lang="en-US" sz="1300" u="none" strike="noStrike" kern="1200" dirty="0">
                          <a:solidFill>
                            <a:schemeClr val="dk1"/>
                          </a:solidFill>
                          <a:effectLst/>
                          <a:latin typeface="Aptos" panose="020B0004020202020204" pitchFamily="34" charset="0"/>
                          <a:ea typeface="+mn-ea"/>
                          <a:cs typeface="+mn-cs"/>
                        </a:rPr>
                        <a:t>ασιακά</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extLst>
                  <a:ext uri="{0D108BD9-81ED-4DB2-BD59-A6C34878D82A}">
                    <a16:rowId xmlns:a16="http://schemas.microsoft.com/office/drawing/2014/main" val="1191529946"/>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Το έχω διακόψει πάνω από ένα χρόνο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28.1</a:t>
                      </a:r>
                    </a:p>
                  </a:txBody>
                  <a:tcPr marL="7620" marR="7620" marT="7620" marB="0" anchor="ctr"/>
                </a:tc>
                <a:extLst>
                  <a:ext uri="{0D108BD9-81ED-4DB2-BD59-A6C34878D82A}">
                    <a16:rowId xmlns:a16="http://schemas.microsoft.com/office/drawing/2014/main" val="4160927625"/>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κάπνισα / άτμισα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47.2</a:t>
                      </a:r>
                    </a:p>
                  </a:txBody>
                  <a:tcPr marL="7620" marR="7620" marT="7620" marB="0" anchor="ctr"/>
                </a:tc>
                <a:extLst>
                  <a:ext uri="{0D108BD9-81ED-4DB2-BD59-A6C34878D82A}">
                    <a16:rowId xmlns:a16="http://schemas.microsoft.com/office/drawing/2014/main" val="620588119"/>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3530281472"/>
                  </a:ext>
                </a:extLst>
              </a:tr>
            </a:tbl>
          </a:graphicData>
        </a:graphic>
      </p:graphicFrame>
      <p:graphicFrame>
        <p:nvGraphicFramePr>
          <p:cNvPr id="6" name="Table 5">
            <a:extLst>
              <a:ext uri="{FF2B5EF4-FFF2-40B4-BE49-F238E27FC236}">
                <a16:creationId xmlns:a16="http://schemas.microsoft.com/office/drawing/2014/main" id="{5B9C203B-562A-084F-8A86-6833A276E560}"/>
              </a:ext>
            </a:extLst>
          </p:cNvPr>
          <p:cNvGraphicFramePr>
            <a:graphicFrameLocks noGrp="1"/>
          </p:cNvGraphicFramePr>
          <p:nvPr>
            <p:extLst>
              <p:ext uri="{D42A27DB-BD31-4B8C-83A1-F6EECF244321}">
                <p14:modId xmlns:p14="http://schemas.microsoft.com/office/powerpoint/2010/main" val="1638672673"/>
              </p:ext>
            </p:extLst>
          </p:nvPr>
        </p:nvGraphicFramePr>
        <p:xfrm>
          <a:off x="944543" y="3801388"/>
          <a:ext cx="10169937" cy="2524213"/>
        </p:xfrm>
        <a:graphic>
          <a:graphicData uri="http://schemas.openxmlformats.org/drawingml/2006/table">
            <a:tbl>
              <a:tblPr>
                <a:tableStyleId>{93296810-A885-4BE3-A3E7-6D5BEEA58F35}</a:tableStyleId>
              </a:tblPr>
              <a:tblGrid>
                <a:gridCol w="2690706">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Καπ</a:t>
                      </a:r>
                      <a:r>
                        <a:rPr lang="en-US" sz="1300" u="none" strike="noStrike" kern="1200" dirty="0" err="1">
                          <a:solidFill>
                            <a:schemeClr val="dk1"/>
                          </a:solidFill>
                          <a:effectLst/>
                          <a:latin typeface="Aptos" panose="020B0004020202020204" pitchFamily="34" charset="0"/>
                          <a:ea typeface="+mn-ea"/>
                          <a:cs typeface="+mn-cs"/>
                        </a:rPr>
                        <a:t>νίζω</a:t>
                      </a:r>
                      <a:r>
                        <a:rPr lang="en-US" sz="1300" u="none" strike="noStrike" kern="1200" dirty="0">
                          <a:solidFill>
                            <a:schemeClr val="dk1"/>
                          </a:solidFill>
                          <a:effectLst/>
                          <a:latin typeface="Aptos" panose="020B0004020202020204" pitchFamily="34" charset="0"/>
                          <a:ea typeface="+mn-ea"/>
                          <a:cs typeface="+mn-cs"/>
                        </a:rPr>
                        <a:t> / α</a:t>
                      </a:r>
                      <a:r>
                        <a:rPr lang="en-US" sz="1300" u="none" strike="noStrike" kern="1200" dirty="0" err="1">
                          <a:solidFill>
                            <a:schemeClr val="dk1"/>
                          </a:solidFill>
                          <a:effectLst/>
                          <a:latin typeface="Aptos" panose="020B0004020202020204" pitchFamily="34" charset="0"/>
                          <a:ea typeface="+mn-ea"/>
                          <a:cs typeface="+mn-cs"/>
                        </a:rPr>
                        <a:t>τμίζω</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θημερινά</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32.8</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23.6</a:t>
                      </a:r>
                    </a:p>
                  </a:txBody>
                  <a:tcPr marL="7620" marR="7620" marT="7620" marB="0" anchor="ctr"/>
                </a:tc>
                <a:extLst>
                  <a:ext uri="{0D108BD9-81ED-4DB2-BD59-A6C34878D82A}">
                    <a16:rowId xmlns:a16="http://schemas.microsoft.com/office/drawing/2014/main" val="2636183204"/>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Καπνίζω / ατμίζω περιστασιακά</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12.5</a:t>
                      </a:r>
                    </a:p>
                  </a:txBody>
                  <a:tcPr marL="7620" marR="7620" marT="7620" marB="0" anchor="ctr"/>
                </a:tc>
                <a:extLst>
                  <a:ext uri="{0D108BD9-81ED-4DB2-BD59-A6C34878D82A}">
                    <a16:rowId xmlns:a16="http://schemas.microsoft.com/office/drawing/2014/main" val="2495344558"/>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Το έχω διακόψει πάνω από ένα χρόνο</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22.2</a:t>
                      </a:r>
                    </a:p>
                  </a:txBody>
                  <a:tcPr marL="7620" marR="7620" marT="7620" marB="0" anchor="ctr"/>
                </a:tc>
                <a:extLst>
                  <a:ext uri="{0D108BD9-81ED-4DB2-BD59-A6C34878D82A}">
                    <a16:rowId xmlns:a16="http://schemas.microsoft.com/office/drawing/2014/main" val="827738961"/>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Δεν</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κά</a:t>
                      </a:r>
                      <a:r>
                        <a:rPr lang="en-US" sz="1300" u="none" strike="noStrike" kern="1200" dirty="0">
                          <a:solidFill>
                            <a:schemeClr val="dk1"/>
                          </a:solidFill>
                          <a:effectLst/>
                          <a:latin typeface="Aptos" panose="020B0004020202020204" pitchFamily="34" charset="0"/>
                          <a:ea typeface="+mn-ea"/>
                          <a:cs typeface="+mn-cs"/>
                        </a:rPr>
                        <a:t>πνισα / άτμισα ποτέ</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37.9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41.2</a:t>
                      </a:r>
                    </a:p>
                  </a:txBody>
                  <a:tcPr marL="7620" marR="7620" marT="7620" marB="0" anchor="ctr"/>
                </a:tc>
                <a:extLst>
                  <a:ext uri="{0D108BD9-81ED-4DB2-BD59-A6C34878D82A}">
                    <a16:rowId xmlns:a16="http://schemas.microsoft.com/office/drawing/2014/main" val="332866824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0.6</a:t>
                      </a:r>
                    </a:p>
                  </a:txBody>
                  <a:tcPr marL="7620" marR="7620" marT="7620" marB="0" anchor="ctr"/>
                </a:tc>
                <a:extLst>
                  <a:ext uri="{0D108BD9-81ED-4DB2-BD59-A6C34878D82A}">
                    <a16:rowId xmlns:a16="http://schemas.microsoft.com/office/drawing/2014/main" val="3183199993"/>
                  </a:ext>
                </a:extLst>
              </a:tr>
            </a:tbl>
          </a:graphicData>
        </a:graphic>
      </p:graphicFrame>
    </p:spTree>
    <p:extLst>
      <p:ext uri="{BB962C8B-B14F-4D97-AF65-F5344CB8AC3E}">
        <p14:creationId xmlns:p14="http://schemas.microsoft.com/office/powerpoint/2010/main" val="1829823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E0F78-1B74-97E2-A9C5-44ECA25C3F71}"/>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7AA7CD16-2DA1-CCFA-5CB9-EE076DAF9B79}"/>
              </a:ext>
            </a:extLst>
          </p:cNvPr>
          <p:cNvGraphicFramePr/>
          <p:nvPr>
            <p:extLst>
              <p:ext uri="{D42A27DB-BD31-4B8C-83A1-F6EECF244321}">
                <p14:modId xmlns:p14="http://schemas.microsoft.com/office/powerpoint/2010/main" val="2523144422"/>
              </p:ext>
            </p:extLst>
          </p:nvPr>
        </p:nvGraphicFramePr>
        <p:xfrm>
          <a:off x="96548" y="1180020"/>
          <a:ext cx="5685188"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915E8202-B9FC-3F4B-5E7E-A9F48A16A040}"/>
              </a:ext>
            </a:extLst>
          </p:cNvPr>
          <p:cNvSpPr>
            <a:spLocks noGrp="1"/>
          </p:cNvSpPr>
          <p:nvPr>
            <p:ph type="sldNum" sz="quarter" idx="8"/>
          </p:nvPr>
        </p:nvSpPr>
        <p:spPr/>
        <p:txBody>
          <a:bodyPr/>
          <a:lstStyle/>
          <a:p>
            <a:pPr algn="ctr">
              <a:defRPr/>
            </a:pPr>
            <a:fld id="{20F338DA-BC85-4453-8B11-3974063323BF}" type="slidenum">
              <a:rPr lang="el-GR" altLang="en-US"/>
              <a:pPr algn="ctr">
                <a:defRPr/>
              </a:pPr>
              <a:t>54</a:t>
            </a:fld>
            <a:endParaRPr lang="el-GR" altLang="en-US" dirty="0"/>
          </a:p>
        </p:txBody>
      </p:sp>
      <p:sp>
        <p:nvSpPr>
          <p:cNvPr id="4120" name="Rectangle 8">
            <a:extLst>
              <a:ext uri="{FF2B5EF4-FFF2-40B4-BE49-F238E27FC236}">
                <a16:creationId xmlns:a16="http://schemas.microsoft.com/office/drawing/2014/main" id="{CC0DFB5B-319D-1381-6B83-CCFA98E7E77C}"/>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Θα λέγατε ότι το σωματικό σας βάρος αυτή την περίοδο είναι… </a:t>
            </a:r>
          </a:p>
        </p:txBody>
      </p:sp>
      <p:graphicFrame>
        <p:nvGraphicFramePr>
          <p:cNvPr id="9" name="Γράφημα 8">
            <a:extLst>
              <a:ext uri="{FF2B5EF4-FFF2-40B4-BE49-F238E27FC236}">
                <a16:creationId xmlns:a16="http://schemas.microsoft.com/office/drawing/2014/main" id="{F07B11E3-6733-7C6D-760D-3176A5D72287}"/>
              </a:ext>
            </a:extLst>
          </p:cNvPr>
          <p:cNvGraphicFramePr/>
          <p:nvPr>
            <p:extLst>
              <p:ext uri="{D42A27DB-BD31-4B8C-83A1-F6EECF244321}">
                <p14:modId xmlns:p14="http://schemas.microsoft.com/office/powerpoint/2010/main" val="1407964845"/>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
        <p:nvSpPr>
          <p:cNvPr id="11" name="Right Brace 10">
            <a:extLst>
              <a:ext uri="{FF2B5EF4-FFF2-40B4-BE49-F238E27FC236}">
                <a16:creationId xmlns:a16="http://schemas.microsoft.com/office/drawing/2014/main" id="{FD36C0F9-0343-4294-13F5-47E970F99CCF}"/>
              </a:ext>
            </a:extLst>
          </p:cNvPr>
          <p:cNvSpPr/>
          <p:nvPr/>
        </p:nvSpPr>
        <p:spPr>
          <a:xfrm>
            <a:off x="4328160" y="4226560"/>
            <a:ext cx="314960" cy="731520"/>
          </a:xfrm>
          <a:prstGeom prst="rightBrace">
            <a:avLst/>
          </a:prstGeom>
          <a:ln>
            <a:solidFill>
              <a:srgbClr val="D38583"/>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013FA214-AF04-239F-883F-87E28839EC1E}"/>
              </a:ext>
            </a:extLst>
          </p:cNvPr>
          <p:cNvSpPr txBox="1"/>
          <p:nvPr/>
        </p:nvSpPr>
        <p:spPr>
          <a:xfrm>
            <a:off x="4714240" y="4450080"/>
            <a:ext cx="772160" cy="307777"/>
          </a:xfrm>
          <a:prstGeom prst="rect">
            <a:avLst/>
          </a:prstGeom>
          <a:noFill/>
        </p:spPr>
        <p:txBody>
          <a:bodyPr wrap="square" rtlCol="0">
            <a:spAutoFit/>
          </a:bodyPr>
          <a:lstStyle/>
          <a:p>
            <a:r>
              <a:rPr lang="en-US" sz="1400" dirty="0">
                <a:latin typeface="Aptos" panose="020B0004020202020204" pitchFamily="34" charset="0"/>
              </a:rPr>
              <a:t>45.4</a:t>
            </a:r>
          </a:p>
        </p:txBody>
      </p:sp>
      <p:sp>
        <p:nvSpPr>
          <p:cNvPr id="13" name="Right Brace 12">
            <a:extLst>
              <a:ext uri="{FF2B5EF4-FFF2-40B4-BE49-F238E27FC236}">
                <a16:creationId xmlns:a16="http://schemas.microsoft.com/office/drawing/2014/main" id="{F5F9549B-58F2-1342-4AB3-ED1D06A2D678}"/>
              </a:ext>
            </a:extLst>
          </p:cNvPr>
          <p:cNvSpPr/>
          <p:nvPr/>
        </p:nvSpPr>
        <p:spPr>
          <a:xfrm>
            <a:off x="2692400" y="1814290"/>
            <a:ext cx="314960" cy="731520"/>
          </a:xfrm>
          <a:prstGeom prst="rightBrace">
            <a:avLst/>
          </a:prstGeom>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8201BCC2-F00A-9E55-BD94-9C9DE481AD53}"/>
              </a:ext>
            </a:extLst>
          </p:cNvPr>
          <p:cNvSpPr txBox="1"/>
          <p:nvPr/>
        </p:nvSpPr>
        <p:spPr>
          <a:xfrm>
            <a:off x="3078480" y="2037810"/>
            <a:ext cx="772160" cy="307777"/>
          </a:xfrm>
          <a:prstGeom prst="rect">
            <a:avLst/>
          </a:prstGeom>
          <a:noFill/>
        </p:spPr>
        <p:txBody>
          <a:bodyPr wrap="square" rtlCol="0">
            <a:spAutoFit/>
          </a:bodyPr>
          <a:lstStyle/>
          <a:p>
            <a:r>
              <a:rPr lang="en-US" sz="1400" dirty="0">
                <a:latin typeface="Aptos" panose="020B0004020202020204" pitchFamily="34" charset="0"/>
              </a:rPr>
              <a:t>12.3</a:t>
            </a:r>
          </a:p>
        </p:txBody>
      </p:sp>
    </p:spTree>
    <p:extLst>
      <p:ext uri="{BB962C8B-B14F-4D97-AF65-F5344CB8AC3E}">
        <p14:creationId xmlns:p14="http://schemas.microsoft.com/office/powerpoint/2010/main" val="3382182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12876-EC88-E31B-B66A-C83C2E6581E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F7A100D-0D7F-8FD5-20AD-483A626686D9}"/>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ΠΡΟΛΗΨΗ, «ΠΡΟΛΑΜΒΑΝΩ», </a:t>
            </a:r>
          </a:p>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ΑΞΙΟΠΙΣΤΕΣ ΠΗΓΕΣ ΕΝΗΜΕΡΩΣΗΣ</a:t>
            </a:r>
          </a:p>
        </p:txBody>
      </p:sp>
    </p:spTree>
    <p:extLst>
      <p:ext uri="{BB962C8B-B14F-4D97-AF65-F5344CB8AC3E}">
        <p14:creationId xmlns:p14="http://schemas.microsoft.com/office/powerpoint/2010/main" val="955954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DD32-8155-4CAA-58E6-A164285A84A0}"/>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0518E3DE-A25A-23DC-FA5D-BFA46F25D464}"/>
              </a:ext>
            </a:extLst>
          </p:cNvPr>
          <p:cNvGraphicFramePr/>
          <p:nvPr>
            <p:extLst>
              <p:ext uri="{D42A27DB-BD31-4B8C-83A1-F6EECF244321}">
                <p14:modId xmlns:p14="http://schemas.microsoft.com/office/powerpoint/2010/main" val="1810072621"/>
              </p:ext>
            </p:extLst>
          </p:nvPr>
        </p:nvGraphicFramePr>
        <p:xfrm>
          <a:off x="-611036" y="1996986"/>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76846A32-82FC-EE85-CF69-4E97F6ED65E1}"/>
              </a:ext>
            </a:extLst>
          </p:cNvPr>
          <p:cNvSpPr>
            <a:spLocks noGrp="1"/>
          </p:cNvSpPr>
          <p:nvPr>
            <p:ph type="sldNum" sz="quarter" idx="8"/>
          </p:nvPr>
        </p:nvSpPr>
        <p:spPr/>
        <p:txBody>
          <a:bodyPr/>
          <a:lstStyle/>
          <a:p>
            <a:pPr algn="ctr">
              <a:defRPr/>
            </a:pPr>
            <a:fld id="{20F338DA-BC85-4453-8B11-3974063323BF}" type="slidenum">
              <a:rPr lang="el-GR" altLang="en-US"/>
              <a:pPr algn="ctr">
                <a:defRPr/>
              </a:pPr>
              <a:t>56</a:t>
            </a:fld>
            <a:endParaRPr lang="el-GR" altLang="en-US" dirty="0"/>
          </a:p>
        </p:txBody>
      </p:sp>
      <p:sp>
        <p:nvSpPr>
          <p:cNvPr id="4120" name="Rectangle 8">
            <a:extLst>
              <a:ext uri="{FF2B5EF4-FFF2-40B4-BE49-F238E27FC236}">
                <a16:creationId xmlns:a16="http://schemas.microsoft.com/office/drawing/2014/main" id="{0D04B14C-D472-2322-69C3-196C6686A4E2}"/>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Έχετε ακούσει για το Εθνικό Πρόγραμμα Πρόληψης «ΠΡΟΛΑΜΒΑΝΩ»;</a:t>
            </a:r>
          </a:p>
        </p:txBody>
      </p:sp>
      <p:graphicFrame>
        <p:nvGraphicFramePr>
          <p:cNvPr id="4" name="Γράφημα 8">
            <a:extLst>
              <a:ext uri="{FF2B5EF4-FFF2-40B4-BE49-F238E27FC236}">
                <a16:creationId xmlns:a16="http://schemas.microsoft.com/office/drawing/2014/main" id="{68DC606D-C975-88F4-1C48-3C7532C99300}"/>
              </a:ext>
            </a:extLst>
          </p:cNvPr>
          <p:cNvGraphicFramePr/>
          <p:nvPr>
            <p:extLst>
              <p:ext uri="{D42A27DB-BD31-4B8C-83A1-F6EECF244321}">
                <p14:modId xmlns:p14="http://schemas.microsoft.com/office/powerpoint/2010/main" val="820999193"/>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12274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ECB5-8617-2228-7DDE-DA0CFD866A16}"/>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CA0CACC9-9884-1657-0CED-14E008F9821A}"/>
              </a:ext>
            </a:extLst>
          </p:cNvPr>
          <p:cNvGraphicFramePr/>
          <p:nvPr>
            <p:extLst>
              <p:ext uri="{D42A27DB-BD31-4B8C-83A1-F6EECF244321}">
                <p14:modId xmlns:p14="http://schemas.microsoft.com/office/powerpoint/2010/main" val="4225517270"/>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252F6DC-CD56-BB94-F512-D258D249D345}"/>
              </a:ext>
            </a:extLst>
          </p:cNvPr>
          <p:cNvSpPr>
            <a:spLocks noGrp="1"/>
          </p:cNvSpPr>
          <p:nvPr>
            <p:ph type="sldNum" sz="quarter" idx="8"/>
          </p:nvPr>
        </p:nvSpPr>
        <p:spPr/>
        <p:txBody>
          <a:bodyPr/>
          <a:lstStyle/>
          <a:p>
            <a:pPr algn="ctr">
              <a:defRPr/>
            </a:pPr>
            <a:fld id="{20F338DA-BC85-4453-8B11-3974063323BF}" type="slidenum">
              <a:rPr lang="el-GR" altLang="en-US"/>
              <a:pPr algn="ctr">
                <a:defRPr/>
              </a:pPr>
              <a:t>57</a:t>
            </a:fld>
            <a:endParaRPr lang="el-GR" altLang="en-US" dirty="0"/>
          </a:p>
        </p:txBody>
      </p:sp>
      <p:sp>
        <p:nvSpPr>
          <p:cNvPr id="4120" name="Rectangle 8">
            <a:extLst>
              <a:ext uri="{FF2B5EF4-FFF2-40B4-BE49-F238E27FC236}">
                <a16:creationId xmlns:a16="http://schemas.microsoft.com/office/drawing/2014/main" id="{D1B04E5F-3B78-91B7-DEEB-85C4177F37A6}"/>
              </a:ext>
            </a:extLst>
          </p:cNvPr>
          <p:cNvSpPr>
            <a:spLocks noGrp="1" noChangeArrowheads="1"/>
          </p:cNvSpPr>
          <p:nvPr>
            <p:ph type="title"/>
          </p:nvPr>
        </p:nvSpPr>
        <p:spPr>
          <a:xfrm>
            <a:off x="843280" y="55412"/>
            <a:ext cx="10723880" cy="807570"/>
          </a:xfrm>
          <a:noFill/>
        </p:spPr>
        <p:txBody>
          <a:bodyPr>
            <a:normAutofit fontScale="90000"/>
          </a:bodyPr>
          <a:lstStyle/>
          <a:p>
            <a:br>
              <a:rPr lang="el-GR" sz="1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ΕΡ: Έχετε λάβει ποτέ SMS, ειδοποίηση ή παραπεμπτικό για δωρεάν προληπτική εξέταση </a:t>
            </a:r>
            <a:br>
              <a:rPr lang="el-GR" sz="2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στο πλαίσιο του «ΠΡΟΛΑΜΒΑΝΩ» για τα καρδιαγγειακά νοσήματα;</a:t>
            </a:r>
            <a:br>
              <a:rPr lang="el-GR" sz="2000" i="1" dirty="0">
                <a:ea typeface="Microsoft JhengHei" panose="020B0604030504040204" pitchFamily="34" charset="-120"/>
                <a:cs typeface="Microsoft Sans Serif" pitchFamily="34" charset="0"/>
              </a:rPr>
            </a:br>
            <a:r>
              <a:rPr lang="el-GR" sz="2000" b="1" i="1" dirty="0">
                <a:ea typeface="Microsoft JhengHei" panose="020B0604030504040204" pitchFamily="34" charset="-120"/>
                <a:cs typeface="Microsoft Sans Serif" pitchFamily="34" charset="0"/>
              </a:rPr>
              <a:t>Βάση: Άτομα ηλικίας 30-70 ετών</a:t>
            </a:r>
            <a:endParaRPr lang="el-GR" sz="2000" i="1" dirty="0">
              <a:ea typeface="Microsoft JhengHei" panose="020B0604030504040204" pitchFamily="34" charset="-120"/>
              <a:cs typeface="Microsoft Sans Serif" pitchFamily="34" charset="0"/>
            </a:endParaRPr>
          </a:p>
        </p:txBody>
      </p:sp>
      <p:graphicFrame>
        <p:nvGraphicFramePr>
          <p:cNvPr id="7" name="Γράφημα 8">
            <a:extLst>
              <a:ext uri="{FF2B5EF4-FFF2-40B4-BE49-F238E27FC236}">
                <a16:creationId xmlns:a16="http://schemas.microsoft.com/office/drawing/2014/main" id="{FA15F918-8564-7363-BDB1-B33C37BF7D9B}"/>
              </a:ext>
            </a:extLst>
          </p:cNvPr>
          <p:cNvGraphicFramePr/>
          <p:nvPr>
            <p:extLst>
              <p:ext uri="{D42A27DB-BD31-4B8C-83A1-F6EECF244321}">
                <p14:modId xmlns:p14="http://schemas.microsoft.com/office/powerpoint/2010/main" val="1414927634"/>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84391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341C-2321-CB6E-278B-AEE3681DC3B6}"/>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DD38769C-D3A4-0221-755E-9EADAA8D8C38}"/>
              </a:ext>
            </a:extLst>
          </p:cNvPr>
          <p:cNvGraphicFramePr/>
          <p:nvPr>
            <p:extLst>
              <p:ext uri="{D42A27DB-BD31-4B8C-83A1-F6EECF244321}">
                <p14:modId xmlns:p14="http://schemas.microsoft.com/office/powerpoint/2010/main" val="1792541284"/>
              </p:ext>
            </p:extLst>
          </p:nvPr>
        </p:nvGraphicFramePr>
        <p:xfrm>
          <a:off x="0" y="1477107"/>
          <a:ext cx="62052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16B43CE-B970-6482-794A-41EE5C0C0FEF}"/>
              </a:ext>
            </a:extLst>
          </p:cNvPr>
          <p:cNvSpPr>
            <a:spLocks noGrp="1"/>
          </p:cNvSpPr>
          <p:nvPr>
            <p:ph type="sldNum" sz="quarter" idx="8"/>
          </p:nvPr>
        </p:nvSpPr>
        <p:spPr/>
        <p:txBody>
          <a:bodyPr/>
          <a:lstStyle/>
          <a:p>
            <a:pPr algn="ctr">
              <a:defRPr/>
            </a:pPr>
            <a:fld id="{20F338DA-BC85-4453-8B11-3974063323BF}" type="slidenum">
              <a:rPr lang="el-GR" altLang="en-US"/>
              <a:pPr algn="ctr">
                <a:defRPr/>
              </a:pPr>
              <a:t>58</a:t>
            </a:fld>
            <a:endParaRPr lang="el-GR" altLang="en-US" dirty="0"/>
          </a:p>
        </p:txBody>
      </p:sp>
      <p:sp>
        <p:nvSpPr>
          <p:cNvPr id="4120" name="Rectangle 8">
            <a:extLst>
              <a:ext uri="{FF2B5EF4-FFF2-40B4-BE49-F238E27FC236}">
                <a16:creationId xmlns:a16="http://schemas.microsoft.com/office/drawing/2014/main" id="{9B11B56D-514B-D649-133C-BDF5CAD8B74D}"/>
              </a:ext>
            </a:extLst>
          </p:cNvPr>
          <p:cNvSpPr>
            <a:spLocks noGrp="1" noChangeArrowheads="1"/>
          </p:cNvSpPr>
          <p:nvPr>
            <p:ph type="title"/>
          </p:nvPr>
        </p:nvSpPr>
        <p:spPr>
          <a:xfrm>
            <a:off x="-1" y="55412"/>
            <a:ext cx="12175839" cy="807570"/>
          </a:xfrm>
          <a:noFill/>
        </p:spPr>
        <p:txBody>
          <a:bodyPr>
            <a:normAutofit fontScale="90000"/>
          </a:bodyPr>
          <a:lstStyle/>
          <a:p>
            <a:br>
              <a:rPr lang="el-GR" sz="1000" i="1" dirty="0">
                <a:ea typeface="Microsoft JhengHei" panose="020B0604030504040204" pitchFamily="34" charset="-120"/>
                <a:cs typeface="Microsoft Sans Serif" pitchFamily="34" charset="0"/>
              </a:rPr>
            </a:br>
            <a:r>
              <a:rPr lang="el-GR" sz="2000" i="1" dirty="0">
                <a:ea typeface="Microsoft JhengHei" panose="020B0604030504040204" pitchFamily="34" charset="-120"/>
                <a:cs typeface="Microsoft Sans Serif" pitchFamily="34" charset="0"/>
              </a:rPr>
              <a:t>ΕΡ: Αξιοποιήσατε το παραπεμπτικό/την πρόσκληση;</a:t>
            </a:r>
            <a:br>
              <a:rPr lang="el-GR" sz="2000" i="1" dirty="0">
                <a:ea typeface="Microsoft JhengHei" panose="020B0604030504040204" pitchFamily="34" charset="-120"/>
                <a:cs typeface="Microsoft Sans Serif" pitchFamily="34" charset="0"/>
              </a:rPr>
            </a:br>
            <a:r>
              <a:rPr lang="el-GR" sz="2000" b="1" i="1" dirty="0">
                <a:ea typeface="Microsoft JhengHei" panose="020B0604030504040204" pitchFamily="34" charset="-120"/>
                <a:cs typeface="Microsoft Sans Serif" pitchFamily="34" charset="0"/>
              </a:rPr>
              <a:t>Βάση: Έλαβαν SMS, ειδοποίηση ή παραπεμπτικό στο πλαίσιο του «ΠΡΟΛΑΜΒΑΝΩ» για τα καρδιαγγειακά νοσήματα</a:t>
            </a:r>
            <a:endParaRPr lang="el-GR" sz="2000" i="1" dirty="0">
              <a:ea typeface="Microsoft JhengHei" panose="020B0604030504040204" pitchFamily="34" charset="-120"/>
              <a:cs typeface="Microsoft Sans Serif" pitchFamily="34" charset="0"/>
            </a:endParaRPr>
          </a:p>
        </p:txBody>
      </p:sp>
      <p:graphicFrame>
        <p:nvGraphicFramePr>
          <p:cNvPr id="7" name="Γράφημα 8">
            <a:extLst>
              <a:ext uri="{FF2B5EF4-FFF2-40B4-BE49-F238E27FC236}">
                <a16:creationId xmlns:a16="http://schemas.microsoft.com/office/drawing/2014/main" id="{E7892C58-FA1F-6A41-A9E3-31683FFAE875}"/>
              </a:ext>
            </a:extLst>
          </p:cNvPr>
          <p:cNvGraphicFramePr/>
          <p:nvPr>
            <p:extLst>
              <p:ext uri="{D42A27DB-BD31-4B8C-83A1-F6EECF244321}">
                <p14:modId xmlns:p14="http://schemas.microsoft.com/office/powerpoint/2010/main" val="2280787761"/>
              </p:ext>
            </p:extLst>
          </p:nvPr>
        </p:nvGraphicFramePr>
        <p:xfrm>
          <a:off x="5395965" y="988002"/>
          <a:ext cx="6699487" cy="5615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70660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1A8DB-B8CE-C31B-FE50-D5E98B9A3EA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FE095EDE-CE40-75A9-26DD-B3CCB3DD1563}"/>
              </a:ext>
            </a:extLst>
          </p:cNvPr>
          <p:cNvSpPr>
            <a:spLocks noGrp="1"/>
          </p:cNvSpPr>
          <p:nvPr>
            <p:ph type="sldNum" sz="quarter" idx="8"/>
          </p:nvPr>
        </p:nvSpPr>
        <p:spPr/>
        <p:txBody>
          <a:bodyPr/>
          <a:lstStyle/>
          <a:p>
            <a:pPr algn="ctr">
              <a:defRPr/>
            </a:pPr>
            <a:fld id="{20F338DA-BC85-4453-8B11-3974063323BF}" type="slidenum">
              <a:rPr lang="el-GR" altLang="en-US"/>
              <a:pPr algn="ctr">
                <a:defRPr/>
              </a:pPr>
              <a:t>59</a:t>
            </a:fld>
            <a:endParaRPr lang="el-GR" altLang="en-US" dirty="0"/>
          </a:p>
        </p:txBody>
      </p:sp>
      <p:sp>
        <p:nvSpPr>
          <p:cNvPr id="4120" name="Rectangle 8">
            <a:extLst>
              <a:ext uri="{FF2B5EF4-FFF2-40B4-BE49-F238E27FC236}">
                <a16:creationId xmlns:a16="http://schemas.microsoft.com/office/drawing/2014/main" id="{6B1F3226-FF8F-CAE0-62C0-FF6FAD301ADE}"/>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4" name="Γράφημα 5">
            <a:extLst>
              <a:ext uri="{FF2B5EF4-FFF2-40B4-BE49-F238E27FC236}">
                <a16:creationId xmlns:a16="http://schemas.microsoft.com/office/drawing/2014/main" id="{14A1B08D-49D9-5FE0-BC02-8306B8152D61}"/>
              </a:ext>
            </a:extLst>
          </p:cNvPr>
          <p:cNvGraphicFramePr/>
          <p:nvPr>
            <p:extLst>
              <p:ext uri="{D42A27DB-BD31-4B8C-83A1-F6EECF244321}">
                <p14:modId xmlns:p14="http://schemas.microsoft.com/office/powerpoint/2010/main" val="1864524028"/>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18387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8F00F-99E2-26D2-8DC3-9A2127662E3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9F788424-6C33-78EC-E226-67FDFD0F84D9}"/>
              </a:ext>
            </a:extLst>
          </p:cNvPr>
          <p:cNvSpPr>
            <a:spLocks noGrp="1"/>
          </p:cNvSpPr>
          <p:nvPr>
            <p:ph type="sldNum" sz="quarter" idx="8"/>
          </p:nvPr>
        </p:nvSpPr>
        <p:spPr/>
        <p:txBody>
          <a:bodyPr/>
          <a:lstStyle/>
          <a:p>
            <a:pPr algn="ctr">
              <a:defRPr/>
            </a:pPr>
            <a:fld id="{20F338DA-BC85-4453-8B11-3974063323BF}" type="slidenum">
              <a:rPr lang="el-GR" altLang="en-US"/>
              <a:pPr algn="ctr">
                <a:defRPr/>
              </a:pPr>
              <a:t>60</a:t>
            </a:fld>
            <a:endParaRPr lang="el-GR" altLang="en-US" dirty="0"/>
          </a:p>
        </p:txBody>
      </p:sp>
      <p:sp>
        <p:nvSpPr>
          <p:cNvPr id="4120" name="Rectangle 8">
            <a:extLst>
              <a:ext uri="{FF2B5EF4-FFF2-40B4-BE49-F238E27FC236}">
                <a16:creationId xmlns:a16="http://schemas.microsoft.com/office/drawing/2014/main" id="{525A67D6-85AA-BD53-8CF0-FA3896A233A3}"/>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3EAF4C1A-0953-AB81-69ED-AC1ECF4B3553}"/>
              </a:ext>
            </a:extLst>
          </p:cNvPr>
          <p:cNvGraphicFramePr>
            <a:graphicFrameLocks noGrp="1"/>
          </p:cNvGraphicFramePr>
          <p:nvPr>
            <p:extLst>
              <p:ext uri="{D42A27DB-BD31-4B8C-83A1-F6EECF244321}">
                <p14:modId xmlns:p14="http://schemas.microsoft.com/office/powerpoint/2010/main" val="631033578"/>
              </p:ext>
            </p:extLst>
          </p:nvPr>
        </p:nvGraphicFramePr>
        <p:xfrm>
          <a:off x="2401515" y="1209340"/>
          <a:ext cx="7388969" cy="4264384"/>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3">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a:t>
                      </a:r>
                      <a:r>
                        <a:rPr lang="el-GR" sz="1300" b="1" u="none" strike="noStrike" kern="1200" dirty="0">
                          <a:solidFill>
                            <a:schemeClr val="bg1"/>
                          </a:solidFill>
                          <a:effectLst/>
                          <a:latin typeface="Aptos" panose="020B0004020202020204" pitchFamily="34" charset="0"/>
                          <a:ea typeface="+mn-ea"/>
                          <a:cs typeface="+mn-cs"/>
                        </a:rPr>
                        <a:t>0</a:t>
                      </a:r>
                      <a:r>
                        <a:rPr lang="en-US" sz="1300" b="1" u="none" strike="noStrike" kern="1200" dirty="0">
                          <a:solidFill>
                            <a:schemeClr val="bg1"/>
                          </a:solidFill>
                          <a:effectLst/>
                          <a:latin typeface="Aptos" panose="020B0004020202020204" pitchFamily="34" charset="0"/>
                          <a:ea typeface="+mn-ea"/>
                          <a:cs typeface="+mn-cs"/>
                        </a:rPr>
                        <a:t>-44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a:t>
                      </a:r>
                      <a:r>
                        <a:rPr lang="el-GR" sz="1300" b="1" u="none" strike="noStrike" kern="1200" dirty="0">
                          <a:solidFill>
                            <a:schemeClr val="bg1"/>
                          </a:solidFill>
                          <a:effectLst/>
                          <a:latin typeface="Aptos" panose="020B0004020202020204" pitchFamily="34" charset="0"/>
                          <a:ea typeface="+mn-ea"/>
                          <a:cs typeface="+mn-cs"/>
                        </a:rPr>
                        <a:t>70</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Είχ</a:t>
                      </a:r>
                      <a:r>
                        <a:rPr lang="en-US" sz="1300" b="0" i="0" u="none" strike="noStrike" dirty="0">
                          <a:effectLst/>
                          <a:latin typeface="Aptos" panose="020B0004020202020204" pitchFamily="34" charset="0"/>
                        </a:rPr>
                        <a:t>α κάνει ήδη αντίστοιχες εξετάσεις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Έλλειψη χρόνου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extLst>
                  <a:ext uri="{0D108BD9-81ED-4DB2-BD59-A6C34878D82A}">
                    <a16:rowId xmlns:a16="http://schemas.microsoft.com/office/drawing/2014/main" val="2316984899"/>
                  </a:ext>
                </a:extLst>
              </a:tr>
              <a:tr h="310205">
                <a:tc>
                  <a:txBody>
                    <a:bodyPr/>
                    <a:lstStyle/>
                    <a:p>
                      <a:pPr algn="l" fontAlgn="ctr">
                        <a:buNone/>
                      </a:pPr>
                      <a:r>
                        <a:rPr lang="en-US" sz="1300" b="0" i="0" u="none" strike="noStrike">
                          <a:effectLst/>
                          <a:latin typeface="Aptos" panose="020B0004020202020204" pitchFamily="34" charset="0"/>
                        </a:rPr>
                        <a:t>Δεν το θεώρησα απαραίτητο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extLst>
                  <a:ext uri="{0D108BD9-81ED-4DB2-BD59-A6C34878D82A}">
                    <a16:rowId xmlns:a16="http://schemas.microsoft.com/office/drawing/2014/main" val="2995231020"/>
                  </a:ext>
                </a:extLst>
              </a:tr>
              <a:tr h="310205">
                <a:tc>
                  <a:txBody>
                    <a:bodyPr/>
                    <a:lstStyle/>
                    <a:p>
                      <a:pPr algn="l" fontAlgn="ctr">
                        <a:buNone/>
                      </a:pPr>
                      <a:r>
                        <a:rPr lang="en-US" sz="1300" b="0" i="0" u="none" strike="noStrike">
                          <a:effectLst/>
                          <a:latin typeface="Aptos" panose="020B0004020202020204" pitchFamily="34" charset="0"/>
                        </a:rPr>
                        <a:t>Δυσκολία εύρεσης ραντεβού/παρόχου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414953776"/>
                  </a:ext>
                </a:extLst>
              </a:tr>
              <a:tr h="310205">
                <a:tc>
                  <a:txBody>
                    <a:bodyPr/>
                    <a:lstStyle/>
                    <a:p>
                      <a:pPr algn="l" fontAlgn="ctr">
                        <a:buNone/>
                      </a:pPr>
                      <a:r>
                        <a:rPr lang="en-US" sz="1300" b="0" i="0" u="none" strike="noStrike">
                          <a:effectLst/>
                          <a:latin typeface="Aptos" panose="020B0004020202020204" pitchFamily="34" charset="0"/>
                        </a:rPr>
                        <a:t>Δεν κατάλαβα τη διαδικασία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a:t>
                      </a:r>
                    </a:p>
                  </a:txBody>
                  <a:tcPr marL="7620" marR="7620" marT="7620" marB="0" anchor="ctr"/>
                </a:tc>
                <a:extLst>
                  <a:ext uri="{0D108BD9-81ED-4DB2-BD59-A6C34878D82A}">
                    <a16:rowId xmlns:a16="http://schemas.microsoft.com/office/drawing/2014/main" val="512862450"/>
                  </a:ext>
                </a:extLst>
              </a:tr>
              <a:tr h="310205">
                <a:tc>
                  <a:txBody>
                    <a:bodyPr/>
                    <a:lstStyle/>
                    <a:p>
                      <a:pPr algn="l" fontAlgn="ctr">
                        <a:buNone/>
                      </a:pPr>
                      <a:r>
                        <a:rPr lang="en-US" sz="1300" b="0" i="0" u="none" strike="noStrike">
                          <a:effectLst/>
                          <a:latin typeface="Aptos" panose="020B0004020202020204" pitchFamily="34" charset="0"/>
                        </a:rPr>
                        <a:t>Δεν εμπιστεύτηκα το πρόγραμμα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1424503028"/>
                  </a:ext>
                </a:extLst>
              </a:tr>
              <a:tr h="310205">
                <a:tc>
                  <a:txBody>
                    <a:bodyPr/>
                    <a:lstStyle/>
                    <a:p>
                      <a:pPr algn="l" fontAlgn="ctr">
                        <a:buNone/>
                      </a:pPr>
                      <a:r>
                        <a:rPr lang="en-US" sz="1300" b="0" i="0" u="none" strike="noStrike">
                          <a:effectLst/>
                          <a:latin typeface="Aptos" panose="020B0004020202020204" pitchFamily="34" charset="0"/>
                        </a:rPr>
                        <a:t>Φόβος για πιθανό αποτέλεσμα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1261295394"/>
                  </a:ext>
                </a:extLst>
              </a:tr>
              <a:tr h="310205">
                <a:tc>
                  <a:txBody>
                    <a:bodyPr/>
                    <a:lstStyle/>
                    <a:p>
                      <a:pPr algn="l" fontAlgn="ctr">
                        <a:buNone/>
                      </a:pPr>
                      <a:r>
                        <a:rPr lang="en-US" sz="1300" b="0" i="0" u="none" strike="noStrike">
                          <a:effectLst/>
                          <a:latin typeface="Aptos" panose="020B0004020202020204" pitchFamily="34" charset="0"/>
                        </a:rPr>
                        <a:t>Μεγάλη απόσταση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1299134947"/>
                  </a:ext>
                </a:extLst>
              </a:tr>
              <a:tr h="310205">
                <a:tc>
                  <a:txBody>
                    <a:bodyPr/>
                    <a:lstStyle/>
                    <a:p>
                      <a:pPr algn="l" fontAlgn="ctr">
                        <a:buNone/>
                      </a:pPr>
                      <a:r>
                        <a:rPr lang="en-US" sz="1300" b="0" i="0" u="none" strike="noStrike">
                          <a:effectLst/>
                          <a:latin typeface="Aptos" panose="020B0004020202020204" pitchFamily="34" charset="0"/>
                        </a:rPr>
                        <a:t>Δεν με αφορούσε</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Άλλος λόγος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10.8</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920092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9D5E-C368-C41D-6EA8-7BD0D83BED59}"/>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3A74DF2-CD3F-1F77-52FF-F4D699DE5548}"/>
              </a:ext>
            </a:extLst>
          </p:cNvPr>
          <p:cNvSpPr>
            <a:spLocks noGrp="1"/>
          </p:cNvSpPr>
          <p:nvPr>
            <p:ph type="sldNum" sz="quarter" idx="8"/>
          </p:nvPr>
        </p:nvSpPr>
        <p:spPr/>
        <p:txBody>
          <a:bodyPr/>
          <a:lstStyle/>
          <a:p>
            <a:pPr algn="ctr">
              <a:defRPr/>
            </a:pPr>
            <a:fld id="{20F338DA-BC85-4453-8B11-3974063323BF}" type="slidenum">
              <a:rPr lang="el-GR" altLang="en-US"/>
              <a:pPr algn="ctr">
                <a:defRPr/>
              </a:pPr>
              <a:t>61</a:t>
            </a:fld>
            <a:endParaRPr lang="el-GR" altLang="en-US" dirty="0"/>
          </a:p>
        </p:txBody>
      </p:sp>
      <p:sp>
        <p:nvSpPr>
          <p:cNvPr id="4120" name="Rectangle 8">
            <a:extLst>
              <a:ext uri="{FF2B5EF4-FFF2-40B4-BE49-F238E27FC236}">
                <a16:creationId xmlns:a16="http://schemas.microsoft.com/office/drawing/2014/main" id="{726617BC-E6E1-AAA9-D597-B349F89F0B8A}"/>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Ποιος ήταν ο βασικότερος λόγος που δεν αξιοποιήσατε το ΠΡΟΛΑΜΒΑΝΩ; (ΜΙΑ επιλογή)</a:t>
            </a:r>
            <a:br>
              <a:rPr lang="el-GR" sz="1700" i="1" dirty="0">
                <a:ea typeface="Microsoft JhengHei" panose="020B0604030504040204" pitchFamily="34" charset="-120"/>
                <a:cs typeface="Microsoft Sans Serif" pitchFamily="34" charset="0"/>
              </a:rPr>
            </a:br>
            <a:r>
              <a:rPr lang="el-GR" sz="1700" b="1" i="1" dirty="0">
                <a:ea typeface="Microsoft JhengHei" panose="020B0604030504040204" pitchFamily="34" charset="-120"/>
                <a:cs typeface="Microsoft Sans Serif" pitchFamily="34" charset="0"/>
              </a:rPr>
              <a:t>Βάση: δεν αξιοποίησαν το παραπεμπτικό στο πλαίσιο του «ΠΡΟΛΑΜΒΑΝΩ» για τα καρδιαγγειακά νοσήματα</a:t>
            </a:r>
            <a:endParaRPr lang="el-GR" sz="1700"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2EA5613C-1E1E-759D-468C-8B5A64805A61}"/>
              </a:ext>
            </a:extLst>
          </p:cNvPr>
          <p:cNvGraphicFramePr>
            <a:graphicFrameLocks noGrp="1"/>
          </p:cNvGraphicFramePr>
          <p:nvPr>
            <p:extLst>
              <p:ext uri="{D42A27DB-BD31-4B8C-83A1-F6EECF244321}">
                <p14:modId xmlns:p14="http://schemas.microsoft.com/office/powerpoint/2010/main" val="2303704264"/>
              </p:ext>
            </p:extLst>
          </p:nvPr>
        </p:nvGraphicFramePr>
        <p:xfrm>
          <a:off x="985520" y="1281708"/>
          <a:ext cx="10378210" cy="4385443"/>
        </p:xfrm>
        <a:graphic>
          <a:graphicData uri="http://schemas.openxmlformats.org/drawingml/2006/table">
            <a:tbl>
              <a:tblPr>
                <a:tableStyleId>{93296810-A885-4BE3-A3E7-6D5BEEA58F35}</a:tableStyleId>
              </a:tblPr>
              <a:tblGrid>
                <a:gridCol w="289897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err="1">
                          <a:effectLst/>
                          <a:latin typeface="Aptos" panose="020B0004020202020204" pitchFamily="34" charset="0"/>
                        </a:rPr>
                        <a:t>Είχ</a:t>
                      </a:r>
                      <a:r>
                        <a:rPr lang="en-US" sz="1300" b="0" i="0" u="none" strike="noStrike" dirty="0">
                          <a:effectLst/>
                          <a:latin typeface="Aptos" panose="020B0004020202020204" pitchFamily="34" charset="0"/>
                        </a:rPr>
                        <a:t>α κάνει ήδη αντίστοιχες εξετάσεις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Έλλειψη χρόνου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21.4</a:t>
                      </a:r>
                    </a:p>
                  </a:txBody>
                  <a:tcPr marL="7620" marR="7620" marT="7620" marB="0" anchor="ctr"/>
                </a:tc>
                <a:extLst>
                  <a:ext uri="{0D108BD9-81ED-4DB2-BD59-A6C34878D82A}">
                    <a16:rowId xmlns:a16="http://schemas.microsoft.com/office/drawing/2014/main" val="388225264"/>
                  </a:ext>
                </a:extLst>
              </a:tr>
              <a:tr h="310205">
                <a:tc>
                  <a:txBody>
                    <a:bodyPr/>
                    <a:lstStyle/>
                    <a:p>
                      <a:pPr algn="l" fontAlgn="ctr">
                        <a:buNone/>
                      </a:pPr>
                      <a:r>
                        <a:rPr lang="en-US" sz="1300" b="0" i="0" u="none" strike="noStrike">
                          <a:effectLst/>
                          <a:latin typeface="Aptos" panose="020B0004020202020204" pitchFamily="34" charset="0"/>
                        </a:rPr>
                        <a:t>Δεν το θεώρησα απαραίτητο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extLst>
                  <a:ext uri="{0D108BD9-81ED-4DB2-BD59-A6C34878D82A}">
                    <a16:rowId xmlns:a16="http://schemas.microsoft.com/office/drawing/2014/main" val="2962435288"/>
                  </a:ext>
                </a:extLst>
              </a:tr>
              <a:tr h="310205">
                <a:tc>
                  <a:txBody>
                    <a:bodyPr/>
                    <a:lstStyle/>
                    <a:p>
                      <a:pPr algn="l" fontAlgn="ctr">
                        <a:buNone/>
                      </a:pPr>
                      <a:r>
                        <a:rPr lang="en-US" sz="1300" b="0" i="0" u="none" strike="noStrike">
                          <a:effectLst/>
                          <a:latin typeface="Aptos" panose="020B0004020202020204" pitchFamily="34" charset="0"/>
                        </a:rPr>
                        <a:t>Δυσκολία εύρεσης ραντεβού/παρόχου</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extLst>
                  <a:ext uri="{0D108BD9-81ED-4DB2-BD59-A6C34878D82A}">
                    <a16:rowId xmlns:a16="http://schemas.microsoft.com/office/drawing/2014/main" val="1396483552"/>
                  </a:ext>
                </a:extLst>
              </a:tr>
              <a:tr h="310205">
                <a:tc>
                  <a:txBody>
                    <a:bodyPr/>
                    <a:lstStyle/>
                    <a:p>
                      <a:pPr algn="l" fontAlgn="ctr">
                        <a:buNone/>
                      </a:pPr>
                      <a:r>
                        <a:rPr lang="en-US" sz="1300" b="0" i="0" u="none" strike="noStrike">
                          <a:effectLst/>
                          <a:latin typeface="Aptos" panose="020B0004020202020204" pitchFamily="34" charset="0"/>
                        </a:rPr>
                        <a:t>Δεν κατάλαβα τη διαδικασία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a:t>
                      </a:r>
                    </a:p>
                  </a:txBody>
                  <a:tcPr marL="7620" marR="7620" marT="7620" marB="0" anchor="ctr"/>
                </a:tc>
                <a:extLst>
                  <a:ext uri="{0D108BD9-81ED-4DB2-BD59-A6C34878D82A}">
                    <a16:rowId xmlns:a16="http://schemas.microsoft.com/office/drawing/2014/main" val="53818563"/>
                  </a:ext>
                </a:extLst>
              </a:tr>
              <a:tr h="310205">
                <a:tc>
                  <a:txBody>
                    <a:bodyPr/>
                    <a:lstStyle/>
                    <a:p>
                      <a:pPr algn="l" fontAlgn="ctr">
                        <a:buNone/>
                      </a:pPr>
                      <a:r>
                        <a:rPr lang="en-US" sz="1300" b="0" i="0" u="none" strike="noStrike">
                          <a:effectLst/>
                          <a:latin typeface="Aptos" panose="020B0004020202020204" pitchFamily="34" charset="0"/>
                        </a:rPr>
                        <a:t>Δεν εμπιστεύτηκα το πρόγραμμα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extLst>
                  <a:ext uri="{0D108BD9-81ED-4DB2-BD59-A6C34878D82A}">
                    <a16:rowId xmlns:a16="http://schemas.microsoft.com/office/drawing/2014/main" val="3311499757"/>
                  </a:ext>
                </a:extLst>
              </a:tr>
              <a:tr h="310205">
                <a:tc>
                  <a:txBody>
                    <a:bodyPr/>
                    <a:lstStyle/>
                    <a:p>
                      <a:pPr algn="l" fontAlgn="ctr">
                        <a:buNone/>
                      </a:pPr>
                      <a:r>
                        <a:rPr lang="en-US" sz="1300" b="0" i="0" u="none" strike="noStrike">
                          <a:effectLst/>
                          <a:latin typeface="Aptos" panose="020B0004020202020204" pitchFamily="34" charset="0"/>
                        </a:rPr>
                        <a:t>Φόβος για πιθανό αποτέλεσμα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a:t>
                      </a:r>
                    </a:p>
                  </a:txBody>
                  <a:tcPr marL="7620" marR="7620" marT="7620" marB="0" anchor="ctr"/>
                </a:tc>
                <a:extLst>
                  <a:ext uri="{0D108BD9-81ED-4DB2-BD59-A6C34878D82A}">
                    <a16:rowId xmlns:a16="http://schemas.microsoft.com/office/drawing/2014/main" val="2082228159"/>
                  </a:ext>
                </a:extLst>
              </a:tr>
              <a:tr h="310205">
                <a:tc>
                  <a:txBody>
                    <a:bodyPr/>
                    <a:lstStyle/>
                    <a:p>
                      <a:pPr algn="l" fontAlgn="ctr">
                        <a:buNone/>
                      </a:pPr>
                      <a:r>
                        <a:rPr lang="en-US" sz="1300" b="0" i="0" u="none" strike="noStrike">
                          <a:effectLst/>
                          <a:latin typeface="Aptos" panose="020B0004020202020204" pitchFamily="34" charset="0"/>
                        </a:rPr>
                        <a:t>Μεγάλη απόσταση</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extLst>
                  <a:ext uri="{0D108BD9-81ED-4DB2-BD59-A6C34878D82A}">
                    <a16:rowId xmlns:a16="http://schemas.microsoft.com/office/drawing/2014/main" val="2436182304"/>
                  </a:ext>
                </a:extLst>
              </a:tr>
              <a:tr h="310205">
                <a:tc>
                  <a:txBody>
                    <a:bodyPr/>
                    <a:lstStyle/>
                    <a:p>
                      <a:pPr algn="l" fontAlgn="ctr">
                        <a:buNone/>
                      </a:pPr>
                      <a:r>
                        <a:rPr lang="en-US" sz="1300" b="0" i="0" u="none" strike="noStrike">
                          <a:effectLst/>
                          <a:latin typeface="Aptos" panose="020B0004020202020204" pitchFamily="34" charset="0"/>
                        </a:rPr>
                        <a:t>Δεν με αφορούσε</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Άλλος λόγος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6.5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41600682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1AB1-5E22-5F01-CB14-F3DDBB7C6068}"/>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AE6415B3-6B37-9D1E-3658-D0B6D887DEB0}"/>
              </a:ext>
            </a:extLst>
          </p:cNvPr>
          <p:cNvGraphicFramePr/>
          <p:nvPr>
            <p:extLst>
              <p:ext uri="{D42A27DB-BD31-4B8C-83A1-F6EECF244321}">
                <p14:modId xmlns:p14="http://schemas.microsoft.com/office/powerpoint/2010/main" val="1517170620"/>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73668226-F238-4D54-341E-E3EF64DAE1FE}"/>
              </a:ext>
            </a:extLst>
          </p:cNvPr>
          <p:cNvSpPr>
            <a:spLocks noGrp="1"/>
          </p:cNvSpPr>
          <p:nvPr>
            <p:ph type="sldNum" sz="quarter" idx="8"/>
          </p:nvPr>
        </p:nvSpPr>
        <p:spPr/>
        <p:txBody>
          <a:bodyPr/>
          <a:lstStyle/>
          <a:p>
            <a:pPr algn="ctr">
              <a:defRPr/>
            </a:pPr>
            <a:fld id="{20F338DA-BC85-4453-8B11-3974063323BF}" type="slidenum">
              <a:rPr lang="el-GR" altLang="en-US"/>
              <a:pPr algn="ctr">
                <a:defRPr/>
              </a:pPr>
              <a:t>62</a:t>
            </a:fld>
            <a:endParaRPr lang="el-GR" altLang="en-US" dirty="0"/>
          </a:p>
        </p:txBody>
      </p:sp>
      <p:sp>
        <p:nvSpPr>
          <p:cNvPr id="4120" name="Rectangle 8">
            <a:extLst>
              <a:ext uri="{FF2B5EF4-FFF2-40B4-BE49-F238E27FC236}">
                <a16:creationId xmlns:a16="http://schemas.microsoft.com/office/drawing/2014/main" id="{11C145A3-0507-4E20-A0A0-D5680B78E18A}"/>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ενημερωμένος/η θα λέγατε ότι είστε για το θέμα της καρδιαγγειακής υγείας  και των κινδύνων; </a:t>
            </a:r>
          </a:p>
        </p:txBody>
      </p:sp>
    </p:spTree>
    <p:extLst>
      <p:ext uri="{BB962C8B-B14F-4D97-AF65-F5344CB8AC3E}">
        <p14:creationId xmlns:p14="http://schemas.microsoft.com/office/powerpoint/2010/main" val="1809943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48D74-2FA7-FD1B-FAE6-0638859CBA7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BBB702D0-141C-2448-F4F0-074D09D6D6A5}"/>
              </a:ext>
            </a:extLst>
          </p:cNvPr>
          <p:cNvSpPr>
            <a:spLocks noGrp="1"/>
          </p:cNvSpPr>
          <p:nvPr>
            <p:ph type="sldNum" sz="quarter" idx="8"/>
          </p:nvPr>
        </p:nvSpPr>
        <p:spPr/>
        <p:txBody>
          <a:bodyPr/>
          <a:lstStyle/>
          <a:p>
            <a:pPr algn="ctr">
              <a:defRPr/>
            </a:pPr>
            <a:fld id="{20F338DA-BC85-4453-8B11-3974063323BF}" type="slidenum">
              <a:rPr lang="el-GR" altLang="en-US"/>
              <a:pPr algn="ctr">
                <a:defRPr/>
              </a:pPr>
              <a:t>63</a:t>
            </a:fld>
            <a:endParaRPr lang="el-GR" altLang="en-US" dirty="0"/>
          </a:p>
        </p:txBody>
      </p:sp>
      <p:sp>
        <p:nvSpPr>
          <p:cNvPr id="4120" name="Rectangle 8">
            <a:extLst>
              <a:ext uri="{FF2B5EF4-FFF2-40B4-BE49-F238E27FC236}">
                <a16:creationId xmlns:a16="http://schemas.microsoft.com/office/drawing/2014/main" id="{23857038-ABE8-F9CB-47D7-B3177CD0466C}"/>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Γενικά πόσο ενημερωμένος/η θα λέγατε ότι είστε για το θέμα της καρδιαγγειακής υγείας  και των κινδύνων; </a:t>
            </a:r>
          </a:p>
        </p:txBody>
      </p:sp>
      <p:graphicFrame>
        <p:nvGraphicFramePr>
          <p:cNvPr id="3" name="Table 2">
            <a:extLst>
              <a:ext uri="{FF2B5EF4-FFF2-40B4-BE49-F238E27FC236}">
                <a16:creationId xmlns:a16="http://schemas.microsoft.com/office/drawing/2014/main" id="{31997671-3B9B-A393-8477-EA02336E611A}"/>
              </a:ext>
            </a:extLst>
          </p:cNvPr>
          <p:cNvGraphicFramePr>
            <a:graphicFrameLocks noGrp="1"/>
          </p:cNvGraphicFramePr>
          <p:nvPr>
            <p:extLst>
              <p:ext uri="{D42A27DB-BD31-4B8C-83A1-F6EECF244321}">
                <p14:modId xmlns:p14="http://schemas.microsoft.com/office/powerpoint/2010/main" val="2400946158"/>
              </p:ext>
            </p:extLst>
          </p:nvPr>
        </p:nvGraphicFramePr>
        <p:xfrm>
          <a:off x="1906697" y="1115368"/>
          <a:ext cx="8378606" cy="249680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Πολύ</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έχω</a:t>
                      </a:r>
                      <a:r>
                        <a:rPr lang="en-US" sz="1300" u="none" strike="noStrike" kern="1200" dirty="0">
                          <a:solidFill>
                            <a:schemeClr val="dk1"/>
                          </a:solidFill>
                          <a:effectLst/>
                          <a:latin typeface="Aptos" panose="020B0004020202020204" pitchFamily="34" charset="0"/>
                          <a:ea typeface="+mn-ea"/>
                          <a:cs typeface="+mn-cs"/>
                        </a:rPr>
                        <a:t> επα</a:t>
                      </a:r>
                      <a:r>
                        <a:rPr lang="en-US" sz="1300" u="none" strike="noStrike" kern="1200" dirty="0" err="1">
                          <a:solidFill>
                            <a:schemeClr val="dk1"/>
                          </a:solidFill>
                          <a:effectLst/>
                          <a:latin typeface="Aptos" panose="020B0004020202020204" pitchFamily="34" charset="0"/>
                          <a:ea typeface="+mn-ea"/>
                          <a:cs typeface="+mn-cs"/>
                        </a:rPr>
                        <a:t>ρκή</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ενημέρωση</a:t>
                      </a:r>
                      <a:r>
                        <a:rPr lang="en-US" sz="1300" u="none" strike="noStrike" kern="1200" dirty="0">
                          <a:solidFill>
                            <a:schemeClr val="dk1"/>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11.8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Γνωρίζω</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ρκετά</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λλά</a:t>
                      </a:r>
                      <a:r>
                        <a:rPr lang="en-US" sz="1300" u="none" strike="noStrike" kern="1200" dirty="0">
                          <a:solidFill>
                            <a:schemeClr val="dk1"/>
                          </a:solidFill>
                          <a:effectLst/>
                          <a:latin typeface="Aptos" panose="020B0004020202020204" pitchFamily="34" charset="0"/>
                          <a:ea typeface="+mn-ea"/>
                          <a:cs typeface="+mn-cs"/>
                        </a:rPr>
                        <a:t> θα </a:t>
                      </a:r>
                      <a:r>
                        <a:rPr lang="en-US" sz="1300" u="none" strike="noStrike" kern="1200" dirty="0" err="1">
                          <a:solidFill>
                            <a:schemeClr val="dk1"/>
                          </a:solidFill>
                          <a:effectLst/>
                          <a:latin typeface="Aptos" panose="020B0004020202020204" pitchFamily="34" charset="0"/>
                          <a:ea typeface="+mn-ea"/>
                          <a:cs typeface="+mn-cs"/>
                        </a:rPr>
                        <a:t>ήθελ</a:t>
                      </a:r>
                      <a:r>
                        <a:rPr lang="en-US" sz="1300" u="none" strike="noStrike" kern="1200" dirty="0">
                          <a:solidFill>
                            <a:schemeClr val="dk1"/>
                          </a:solidFill>
                          <a:effectLst/>
                          <a:latin typeface="Aptos" panose="020B0004020202020204" pitchFamily="34" charset="0"/>
                          <a:ea typeface="+mn-ea"/>
                          <a:cs typeface="+mn-cs"/>
                        </a:rPr>
                        <a:t>α να μάθω περισσότερα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48.2</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Ελάχιστα (κάτι έχω ακούσει διαβάσει)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18.2</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3C1CFB0A-7A61-3EB1-3D96-91D2CB2CF9F0}"/>
              </a:ext>
            </a:extLst>
          </p:cNvPr>
          <p:cNvGraphicFramePr>
            <a:graphicFrameLocks noGrp="1"/>
          </p:cNvGraphicFramePr>
          <p:nvPr>
            <p:extLst>
              <p:ext uri="{D42A27DB-BD31-4B8C-83A1-F6EECF244321}">
                <p14:modId xmlns:p14="http://schemas.microsoft.com/office/powerpoint/2010/main" val="102043453"/>
              </p:ext>
            </p:extLst>
          </p:nvPr>
        </p:nvGraphicFramePr>
        <p:xfrm>
          <a:off x="1127760" y="3801388"/>
          <a:ext cx="9936480" cy="2711523"/>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Πολύ</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έχω</a:t>
                      </a:r>
                      <a:r>
                        <a:rPr lang="en-US" sz="1300" u="none" strike="noStrike" kern="1200" dirty="0">
                          <a:solidFill>
                            <a:schemeClr val="dk1"/>
                          </a:solidFill>
                          <a:effectLst/>
                          <a:latin typeface="Aptos" panose="020B0004020202020204" pitchFamily="34" charset="0"/>
                          <a:ea typeface="+mn-ea"/>
                          <a:cs typeface="+mn-cs"/>
                        </a:rPr>
                        <a:t> επα</a:t>
                      </a:r>
                      <a:r>
                        <a:rPr lang="en-US" sz="1300" u="none" strike="noStrike" kern="1200" dirty="0" err="1">
                          <a:solidFill>
                            <a:schemeClr val="dk1"/>
                          </a:solidFill>
                          <a:effectLst/>
                          <a:latin typeface="Aptos" panose="020B0004020202020204" pitchFamily="34" charset="0"/>
                          <a:ea typeface="+mn-ea"/>
                          <a:cs typeface="+mn-cs"/>
                        </a:rPr>
                        <a:t>ρκή</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ενημέρωση</a:t>
                      </a:r>
                      <a:r>
                        <a:rPr lang="en-US" sz="1300" u="none" strike="noStrike" kern="1200" dirty="0">
                          <a:solidFill>
                            <a:schemeClr val="dk1"/>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20.9</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Γνωρίζω</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ρκετά</a:t>
                      </a:r>
                      <a:r>
                        <a:rPr lang="en-US" sz="1300" u="none" strike="noStrike" kern="1200" dirty="0">
                          <a:solidFill>
                            <a:schemeClr val="dk1"/>
                          </a:solidFill>
                          <a:effectLst/>
                          <a:latin typeface="Aptos" panose="020B0004020202020204" pitchFamily="34" charset="0"/>
                          <a:ea typeface="+mn-ea"/>
                          <a:cs typeface="+mn-cs"/>
                        </a:rPr>
                        <a:t>, α</a:t>
                      </a:r>
                      <a:r>
                        <a:rPr lang="en-US" sz="1300" u="none" strike="noStrike" kern="1200" dirty="0" err="1">
                          <a:solidFill>
                            <a:schemeClr val="dk1"/>
                          </a:solidFill>
                          <a:effectLst/>
                          <a:latin typeface="Aptos" panose="020B0004020202020204" pitchFamily="34" charset="0"/>
                          <a:ea typeface="+mn-ea"/>
                          <a:cs typeface="+mn-cs"/>
                        </a:rPr>
                        <a:t>λλά</a:t>
                      </a:r>
                      <a:r>
                        <a:rPr lang="en-US" sz="1300" u="none" strike="noStrike" kern="1200" dirty="0">
                          <a:solidFill>
                            <a:schemeClr val="dk1"/>
                          </a:solidFill>
                          <a:effectLst/>
                          <a:latin typeface="Aptos" panose="020B0004020202020204" pitchFamily="34" charset="0"/>
                          <a:ea typeface="+mn-ea"/>
                          <a:cs typeface="+mn-cs"/>
                        </a:rPr>
                        <a:t> θα </a:t>
                      </a:r>
                      <a:r>
                        <a:rPr lang="en-US" sz="1300" u="none" strike="noStrike" kern="1200" dirty="0" err="1">
                          <a:solidFill>
                            <a:schemeClr val="dk1"/>
                          </a:solidFill>
                          <a:effectLst/>
                          <a:latin typeface="Aptos" panose="020B0004020202020204" pitchFamily="34" charset="0"/>
                          <a:ea typeface="+mn-ea"/>
                          <a:cs typeface="+mn-cs"/>
                        </a:rPr>
                        <a:t>ήθελ</a:t>
                      </a:r>
                      <a:r>
                        <a:rPr lang="en-US" sz="1300" u="none" strike="noStrike" kern="1200" dirty="0">
                          <a:solidFill>
                            <a:schemeClr val="dk1"/>
                          </a:solidFill>
                          <a:effectLst/>
                          <a:latin typeface="Aptos" panose="020B0004020202020204" pitchFamily="34" charset="0"/>
                          <a:ea typeface="+mn-ea"/>
                          <a:cs typeface="+mn-cs"/>
                        </a:rPr>
                        <a:t>α να μάθω περισσότερα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49.4</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Ελάχιστα (κάτι έχω ακούσει διαβάσει)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Σχεδόν καθόλου</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3.9</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190193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CD0A4-0B01-6BEE-C7BF-93184A3C8FB0}"/>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EC9AB1A0-84F0-931C-D4FB-6E5768192EF6}"/>
              </a:ext>
            </a:extLst>
          </p:cNvPr>
          <p:cNvSpPr>
            <a:spLocks noGrp="1"/>
          </p:cNvSpPr>
          <p:nvPr>
            <p:ph type="sldNum" sz="quarter" idx="8"/>
          </p:nvPr>
        </p:nvSpPr>
        <p:spPr/>
        <p:txBody>
          <a:bodyPr/>
          <a:lstStyle/>
          <a:p>
            <a:pPr algn="ctr">
              <a:defRPr/>
            </a:pPr>
            <a:fld id="{20F338DA-BC85-4453-8B11-3974063323BF}" type="slidenum">
              <a:rPr lang="el-GR" altLang="en-US"/>
              <a:pPr algn="ctr">
                <a:defRPr/>
              </a:pPr>
              <a:t>64</a:t>
            </a:fld>
            <a:endParaRPr lang="el-GR" altLang="en-US" dirty="0"/>
          </a:p>
        </p:txBody>
      </p:sp>
      <p:sp>
        <p:nvSpPr>
          <p:cNvPr id="4120" name="Rectangle 8">
            <a:extLst>
              <a:ext uri="{FF2B5EF4-FFF2-40B4-BE49-F238E27FC236}">
                <a16:creationId xmlns:a16="http://schemas.microsoft.com/office/drawing/2014/main" id="{43B3AC63-3E39-0BCC-419B-654007AC96ED}"/>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4" name="Γράφημα 5">
            <a:extLst>
              <a:ext uri="{FF2B5EF4-FFF2-40B4-BE49-F238E27FC236}">
                <a16:creationId xmlns:a16="http://schemas.microsoft.com/office/drawing/2014/main" id="{BBB56671-DECD-E3E2-0860-C5DC1255843F}"/>
              </a:ext>
            </a:extLst>
          </p:cNvPr>
          <p:cNvGraphicFramePr/>
          <p:nvPr>
            <p:extLst>
              <p:ext uri="{D42A27DB-BD31-4B8C-83A1-F6EECF244321}">
                <p14:modId xmlns:p14="http://schemas.microsoft.com/office/powerpoint/2010/main" val="1566330159"/>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0848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618BD-0FF0-59D5-765C-6AA55B23BC7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F00CD59-DF7C-ACF1-AF4F-3267A805B16E}"/>
              </a:ext>
            </a:extLst>
          </p:cNvPr>
          <p:cNvSpPr>
            <a:spLocks noGrp="1"/>
          </p:cNvSpPr>
          <p:nvPr>
            <p:ph type="sldNum" sz="quarter" idx="8"/>
          </p:nvPr>
        </p:nvSpPr>
        <p:spPr/>
        <p:txBody>
          <a:bodyPr/>
          <a:lstStyle/>
          <a:p>
            <a:pPr algn="ctr">
              <a:defRPr/>
            </a:pPr>
            <a:fld id="{20F338DA-BC85-4453-8B11-3974063323BF}" type="slidenum">
              <a:rPr lang="el-GR" altLang="en-US"/>
              <a:pPr algn="ctr">
                <a:defRPr/>
              </a:pPr>
              <a:t>65</a:t>
            </a:fld>
            <a:endParaRPr lang="el-GR" altLang="en-US" dirty="0"/>
          </a:p>
        </p:txBody>
      </p:sp>
      <p:sp>
        <p:nvSpPr>
          <p:cNvPr id="4120" name="Rectangle 8">
            <a:extLst>
              <a:ext uri="{FF2B5EF4-FFF2-40B4-BE49-F238E27FC236}">
                <a16:creationId xmlns:a16="http://schemas.microsoft.com/office/drawing/2014/main" id="{6C27B47B-B8A0-4A19-4D18-E51F4A96A0F5}"/>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3" name="Table 2">
            <a:extLst>
              <a:ext uri="{FF2B5EF4-FFF2-40B4-BE49-F238E27FC236}">
                <a16:creationId xmlns:a16="http://schemas.microsoft.com/office/drawing/2014/main" id="{FA0E589C-8DBB-A610-D045-D6E5CA578C0A}"/>
              </a:ext>
            </a:extLst>
          </p:cNvPr>
          <p:cNvGraphicFramePr>
            <a:graphicFrameLocks noGrp="1"/>
          </p:cNvGraphicFramePr>
          <p:nvPr>
            <p:extLst>
              <p:ext uri="{D42A27DB-BD31-4B8C-83A1-F6EECF244321}">
                <p14:modId xmlns:p14="http://schemas.microsoft.com/office/powerpoint/2010/main" val="167306516"/>
              </p:ext>
            </p:extLst>
          </p:nvPr>
        </p:nvGraphicFramePr>
        <p:xfrm>
          <a:off x="1859280" y="1249980"/>
          <a:ext cx="8930107" cy="4358039"/>
        </p:xfrm>
        <a:graphic>
          <a:graphicData uri="http://schemas.openxmlformats.org/drawingml/2006/table">
            <a:tbl>
              <a:tblPr>
                <a:tableStyleId>{93296810-A885-4BE3-A3E7-6D5BEEA58F35}</a:tableStyleId>
              </a:tblPr>
              <a:tblGrid>
                <a:gridCol w="32672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Κα</a:t>
                      </a:r>
                      <a:r>
                        <a:rPr lang="en-US" sz="1300" b="0" i="0" u="none" strike="noStrike" dirty="0" err="1">
                          <a:effectLst/>
                          <a:latin typeface="Aptos" panose="020B0004020202020204" pitchFamily="34" charset="0"/>
                        </a:rPr>
                        <a:t>ρδιολόγο</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80.5</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Τον προσωπικό/οικογενειακό ιατρό σας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extLst>
                  <a:ext uri="{0D108BD9-81ED-4DB2-BD59-A6C34878D82A}">
                    <a16:rowId xmlns:a16="http://schemas.microsoft.com/office/drawing/2014/main" val="4061819589"/>
                  </a:ext>
                </a:extLst>
              </a:tr>
              <a:tr h="310205">
                <a:tc>
                  <a:txBody>
                    <a:bodyPr/>
                    <a:lstStyle/>
                    <a:p>
                      <a:pPr algn="l" fontAlgn="ctr">
                        <a:buNone/>
                      </a:pPr>
                      <a:r>
                        <a:rPr lang="en-US" sz="1300" b="0" i="0" u="none" strike="noStrike">
                          <a:effectLst/>
                          <a:latin typeface="Aptos" panose="020B0004020202020204" pitchFamily="34" charset="0"/>
                        </a:rPr>
                        <a:t>Την Ελληνική Καρδιολογική Εταιρεία και άλλους Επιστημονικούς φορείς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28.6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13.6</a:t>
                      </a:r>
                    </a:p>
                  </a:txBody>
                  <a:tcPr marL="7620" marR="7620" marT="7620" marB="0" anchor="ctr"/>
                </a:tc>
                <a:extLst>
                  <a:ext uri="{0D108BD9-81ED-4DB2-BD59-A6C34878D82A}">
                    <a16:rowId xmlns:a16="http://schemas.microsoft.com/office/drawing/2014/main" val="1196053626"/>
                  </a:ext>
                </a:extLst>
              </a:tr>
              <a:tr h="310205">
                <a:tc>
                  <a:txBody>
                    <a:bodyPr/>
                    <a:lstStyle/>
                    <a:p>
                      <a:pPr algn="l" fontAlgn="ctr">
                        <a:buNone/>
                      </a:pPr>
                      <a:r>
                        <a:rPr lang="en-US" sz="1300" b="0" i="0" u="none" strike="noStrike">
                          <a:effectLst/>
                          <a:latin typeface="Aptos" panose="020B0004020202020204" pitchFamily="34" charset="0"/>
                        </a:rPr>
                        <a:t>Άλλους επαγγελματίες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11.9</a:t>
                      </a:r>
                    </a:p>
                  </a:txBody>
                  <a:tcPr marL="7620" marR="7620" marT="7620" marB="0" anchor="ctr"/>
                </a:tc>
                <a:extLst>
                  <a:ext uri="{0D108BD9-81ED-4DB2-BD59-A6C34878D82A}">
                    <a16:rowId xmlns:a16="http://schemas.microsoft.com/office/drawing/2014/main" val="471664993"/>
                  </a:ext>
                </a:extLst>
              </a:tr>
              <a:tr h="310205">
                <a:tc>
                  <a:txBody>
                    <a:bodyPr/>
                    <a:lstStyle/>
                    <a:p>
                      <a:pPr algn="l" fontAlgn="ctr">
                        <a:buNone/>
                      </a:pPr>
                      <a:r>
                        <a:rPr lang="en-US" sz="1300" b="0" i="0" u="none" strike="noStrike">
                          <a:effectLst/>
                          <a:latin typeface="Aptos" panose="020B0004020202020204" pitchFamily="34" charset="0"/>
                        </a:rPr>
                        <a:t>Διαδίκτυο/ιστοσελίδες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extLst>
                  <a:ext uri="{0D108BD9-81ED-4DB2-BD59-A6C34878D82A}">
                    <a16:rowId xmlns:a16="http://schemas.microsoft.com/office/drawing/2014/main" val="3553924249"/>
                  </a:ext>
                </a:extLst>
              </a:tr>
              <a:tr h="310205">
                <a:tc>
                  <a:txBody>
                    <a:bodyPr/>
                    <a:lstStyle/>
                    <a:p>
                      <a:pPr algn="l" fontAlgn="ctr">
                        <a:buNone/>
                      </a:pPr>
                      <a:r>
                        <a:rPr lang="en-US" sz="1300" b="0" i="0" u="none" strike="noStrike">
                          <a:effectLst/>
                          <a:latin typeface="Aptos" panose="020B0004020202020204" pitchFamily="34" charset="0"/>
                        </a:rPr>
                        <a:t>Φαρμακοποιό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extLst>
                  <a:ext uri="{0D108BD9-81ED-4DB2-BD59-A6C34878D82A}">
                    <a16:rowId xmlns:a16="http://schemas.microsoft.com/office/drawing/2014/main" val="2771344896"/>
                  </a:ext>
                </a:extLst>
              </a:tr>
              <a:tr h="310205">
                <a:tc>
                  <a:txBody>
                    <a:bodyPr/>
                    <a:lstStyle/>
                    <a:p>
                      <a:pPr algn="l" fontAlgn="ctr">
                        <a:buNone/>
                      </a:pPr>
                      <a:r>
                        <a:rPr lang="en-US" sz="1300" b="0" i="0" u="none" strike="noStrike">
                          <a:effectLst/>
                          <a:latin typeface="Aptos" panose="020B0004020202020204" pitchFamily="34" charset="0"/>
                        </a:rPr>
                        <a:t>Πολιτεία-Υπουργείο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a:t>
                      </a:r>
                    </a:p>
                  </a:txBody>
                  <a:tcPr marL="7620" marR="7620" marT="7620" marB="0" anchor="ctr"/>
                </a:tc>
                <a:extLst>
                  <a:ext uri="{0D108BD9-81ED-4DB2-BD59-A6C34878D82A}">
                    <a16:rowId xmlns:a16="http://schemas.microsoft.com/office/drawing/2014/main" val="362210727"/>
                  </a:ext>
                </a:extLst>
              </a:tr>
              <a:tr h="310205">
                <a:tc>
                  <a:txBody>
                    <a:bodyPr/>
                    <a:lstStyle/>
                    <a:p>
                      <a:pPr algn="l" fontAlgn="ctr">
                        <a:buNone/>
                      </a:pPr>
                      <a:r>
                        <a:rPr lang="en-US" sz="1300" b="0" i="0" u="none" strike="noStrike">
                          <a:effectLst/>
                          <a:latin typeface="Aptos" panose="020B0004020202020204" pitchFamily="34" charset="0"/>
                        </a:rPr>
                        <a:t>Τηλεόραση/Εφημερίδες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extLst>
                  <a:ext uri="{0D108BD9-81ED-4DB2-BD59-A6C34878D82A}">
                    <a16:rowId xmlns:a16="http://schemas.microsoft.com/office/drawing/2014/main" val="4203742884"/>
                  </a:ext>
                </a:extLst>
              </a:tr>
              <a:tr h="310205">
                <a:tc>
                  <a:txBody>
                    <a:bodyPr/>
                    <a:lstStyle/>
                    <a:p>
                      <a:pPr algn="l" fontAlgn="ctr">
                        <a:buNone/>
                      </a:pPr>
                      <a:r>
                        <a:rPr lang="en-US" sz="1300" b="0" i="0" u="none" strike="noStrike">
                          <a:effectLst/>
                          <a:latin typeface="Aptos" panose="020B0004020202020204" pitchFamily="34" charset="0"/>
                        </a:rPr>
                        <a:t>Μέσα κοινωνικής δικτύωσης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Τεχνητή Νοημοσύνη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1.8</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2975522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3EAF5-F0EB-984D-EADE-5F5749D04E25}"/>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A6B6479F-A103-853B-69D5-D77BF8DF725F}"/>
              </a:ext>
            </a:extLst>
          </p:cNvPr>
          <p:cNvSpPr>
            <a:spLocks noGrp="1"/>
          </p:cNvSpPr>
          <p:nvPr>
            <p:ph type="sldNum" sz="quarter" idx="8"/>
          </p:nvPr>
        </p:nvSpPr>
        <p:spPr/>
        <p:txBody>
          <a:bodyPr/>
          <a:lstStyle/>
          <a:p>
            <a:pPr algn="ctr">
              <a:defRPr/>
            </a:pPr>
            <a:fld id="{20F338DA-BC85-4453-8B11-3974063323BF}" type="slidenum">
              <a:rPr lang="el-GR" altLang="en-US"/>
              <a:pPr algn="ctr">
                <a:defRPr/>
              </a:pPr>
              <a:t>66</a:t>
            </a:fld>
            <a:endParaRPr lang="el-GR" altLang="en-US" dirty="0"/>
          </a:p>
        </p:txBody>
      </p:sp>
      <p:sp>
        <p:nvSpPr>
          <p:cNvPr id="4120" name="Rectangle 8">
            <a:extLst>
              <a:ext uri="{FF2B5EF4-FFF2-40B4-BE49-F238E27FC236}">
                <a16:creationId xmlns:a16="http://schemas.microsoft.com/office/drawing/2014/main" id="{FF2B7B69-876C-01B5-1B41-D1B60C125CB1}"/>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Ποιες πηγές ενημέρωσης για την καρδιαγγειακή σας υγεία εμπιστεύεστε περισσότερο;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(πολλαπλή έως 5 απαντήσεις)</a:t>
            </a:r>
          </a:p>
        </p:txBody>
      </p:sp>
      <p:graphicFrame>
        <p:nvGraphicFramePr>
          <p:cNvPr id="4" name="Table 3">
            <a:extLst>
              <a:ext uri="{FF2B5EF4-FFF2-40B4-BE49-F238E27FC236}">
                <a16:creationId xmlns:a16="http://schemas.microsoft.com/office/drawing/2014/main" id="{7ABABF67-F036-ED97-2C28-E767C6754C7D}"/>
              </a:ext>
            </a:extLst>
          </p:cNvPr>
          <p:cNvGraphicFramePr>
            <a:graphicFrameLocks noGrp="1"/>
          </p:cNvGraphicFramePr>
          <p:nvPr>
            <p:extLst>
              <p:ext uri="{D42A27DB-BD31-4B8C-83A1-F6EECF244321}">
                <p14:modId xmlns:p14="http://schemas.microsoft.com/office/powerpoint/2010/main" val="744582306"/>
              </p:ext>
            </p:extLst>
          </p:nvPr>
        </p:nvGraphicFramePr>
        <p:xfrm>
          <a:off x="767309" y="1281708"/>
          <a:ext cx="10657381" cy="4479098"/>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71208">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480921">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10205">
                <a:tc>
                  <a:txBody>
                    <a:bodyPr/>
                    <a:lstStyle/>
                    <a:p>
                      <a:pPr algn="l" fontAlgn="ctr">
                        <a:buNone/>
                      </a:pPr>
                      <a:r>
                        <a:rPr lang="en-US" sz="1300" b="0" i="0" u="none" strike="noStrike" dirty="0">
                          <a:effectLst/>
                          <a:latin typeface="Aptos" panose="020B0004020202020204" pitchFamily="34" charset="0"/>
                        </a:rPr>
                        <a:t>Κα</a:t>
                      </a:r>
                      <a:r>
                        <a:rPr lang="en-US" sz="1300" b="0" i="0" u="none" strike="noStrike" dirty="0" err="1">
                          <a:effectLst/>
                          <a:latin typeface="Aptos" panose="020B0004020202020204" pitchFamily="34" charset="0"/>
                        </a:rPr>
                        <a:t>ρδιολόγο</a:t>
                      </a:r>
                      <a:endParaRPr lang="en-US" sz="1300" b="0" i="0" u="none" strike="noStrike" dirty="0">
                        <a:effectLst/>
                        <a:latin typeface="Aptos" panose="020B0004020202020204" pitchFamily="34" charset="0"/>
                      </a:endParaRPr>
                    </a:p>
                  </a:txBody>
                  <a:tcPr marL="7620" marR="7620" marT="7620" marB="0" anchor="ctr"/>
                </a:tc>
                <a:tc>
                  <a:txBody>
                    <a:bodyPr/>
                    <a:lstStyle/>
                    <a:p>
                      <a:pPr algn="ctr" fontAlgn="ctr">
                        <a:buNone/>
                      </a:pPr>
                      <a:r>
                        <a:rPr lang="en-US" sz="1300" b="0" i="0" u="none" strike="noStrike">
                          <a:effectLst/>
                          <a:latin typeface="Aptos" panose="020B0004020202020204" pitchFamily="34" charset="0"/>
                        </a:rPr>
                        <a:t>78.1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81.4</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75.3</a:t>
                      </a:r>
                    </a:p>
                  </a:txBody>
                  <a:tcPr marL="7620" marR="7620" marT="7620" marB="0" anchor="ctr"/>
                </a:tc>
                <a:extLst>
                  <a:ext uri="{0D108BD9-81ED-4DB2-BD59-A6C34878D82A}">
                    <a16:rowId xmlns:a16="http://schemas.microsoft.com/office/drawing/2014/main" val="1191953849"/>
                  </a:ext>
                </a:extLst>
              </a:tr>
              <a:tr h="310205">
                <a:tc>
                  <a:txBody>
                    <a:bodyPr/>
                    <a:lstStyle/>
                    <a:p>
                      <a:pPr algn="l" fontAlgn="ctr">
                        <a:buNone/>
                      </a:pPr>
                      <a:r>
                        <a:rPr lang="en-US" sz="1300" b="0" i="0" u="none" strike="noStrike">
                          <a:effectLst/>
                          <a:latin typeface="Aptos" panose="020B0004020202020204" pitchFamily="34" charset="0"/>
                        </a:rPr>
                        <a:t>Τον προσωπικό/οικογενειακό ιατρό σας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47.4</a:t>
                      </a:r>
                    </a:p>
                  </a:txBody>
                  <a:tcPr marL="7620" marR="7620" marT="7620" marB="0" anchor="ctr"/>
                </a:tc>
                <a:extLst>
                  <a:ext uri="{0D108BD9-81ED-4DB2-BD59-A6C34878D82A}">
                    <a16:rowId xmlns:a16="http://schemas.microsoft.com/office/drawing/2014/main" val="2965851708"/>
                  </a:ext>
                </a:extLst>
              </a:tr>
              <a:tr h="310205">
                <a:tc>
                  <a:txBody>
                    <a:bodyPr/>
                    <a:lstStyle/>
                    <a:p>
                      <a:pPr algn="l" fontAlgn="ctr">
                        <a:buNone/>
                      </a:pPr>
                      <a:r>
                        <a:rPr lang="en-US" sz="1300" b="0" i="0" u="none" strike="noStrike">
                          <a:effectLst/>
                          <a:latin typeface="Aptos" panose="020B0004020202020204" pitchFamily="34" charset="0"/>
                        </a:rPr>
                        <a:t>Την Ελληνική Καρδιολογική Εταιρεία και άλλους Επιστημονικούς φορείς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20.4</a:t>
                      </a:r>
                    </a:p>
                  </a:txBody>
                  <a:tcPr marL="7620" marR="7620" marT="7620" marB="0" anchor="ctr"/>
                </a:tc>
                <a:extLst>
                  <a:ext uri="{0D108BD9-81ED-4DB2-BD59-A6C34878D82A}">
                    <a16:rowId xmlns:a16="http://schemas.microsoft.com/office/drawing/2014/main" val="3897888806"/>
                  </a:ext>
                </a:extLst>
              </a:tr>
              <a:tr h="310205">
                <a:tc>
                  <a:txBody>
                    <a:bodyPr/>
                    <a:lstStyle/>
                    <a:p>
                      <a:pPr algn="l" fontAlgn="ctr">
                        <a:buNone/>
                      </a:pPr>
                      <a:r>
                        <a:rPr lang="en-US" sz="1300" b="0" i="0" u="none" strike="noStrike">
                          <a:effectLst/>
                          <a:latin typeface="Aptos" panose="020B0004020202020204" pitchFamily="34" charset="0"/>
                        </a:rPr>
                        <a:t>Άλλους επαγγελματίες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20.1</a:t>
                      </a:r>
                    </a:p>
                  </a:txBody>
                  <a:tcPr marL="7620" marR="7620" marT="7620" marB="0" anchor="ctr"/>
                </a:tc>
                <a:extLst>
                  <a:ext uri="{0D108BD9-81ED-4DB2-BD59-A6C34878D82A}">
                    <a16:rowId xmlns:a16="http://schemas.microsoft.com/office/drawing/2014/main" val="383799612"/>
                  </a:ext>
                </a:extLst>
              </a:tr>
              <a:tr h="310205">
                <a:tc>
                  <a:txBody>
                    <a:bodyPr/>
                    <a:lstStyle/>
                    <a:p>
                      <a:pPr algn="l" fontAlgn="ctr">
                        <a:buNone/>
                      </a:pPr>
                      <a:r>
                        <a:rPr lang="en-US" sz="1300" b="0" i="0" u="none" strike="noStrike">
                          <a:effectLst/>
                          <a:latin typeface="Aptos" panose="020B0004020202020204" pitchFamily="34" charset="0"/>
                        </a:rPr>
                        <a:t>Διαδίκτυο/ιστοσελίδες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12.6</a:t>
                      </a:r>
                    </a:p>
                  </a:txBody>
                  <a:tcPr marL="7620" marR="7620" marT="7620" marB="0" anchor="ctr"/>
                </a:tc>
                <a:extLst>
                  <a:ext uri="{0D108BD9-81ED-4DB2-BD59-A6C34878D82A}">
                    <a16:rowId xmlns:a16="http://schemas.microsoft.com/office/drawing/2014/main" val="2924109981"/>
                  </a:ext>
                </a:extLst>
              </a:tr>
              <a:tr h="310205">
                <a:tc>
                  <a:txBody>
                    <a:bodyPr/>
                    <a:lstStyle/>
                    <a:p>
                      <a:pPr algn="l" fontAlgn="ctr">
                        <a:buNone/>
                      </a:pPr>
                      <a:r>
                        <a:rPr lang="en-US" sz="1300" b="0" i="0" u="none" strike="noStrike">
                          <a:effectLst/>
                          <a:latin typeface="Aptos" panose="020B0004020202020204" pitchFamily="34" charset="0"/>
                        </a:rPr>
                        <a:t>Φαρμακοποιό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12.7</a:t>
                      </a:r>
                    </a:p>
                  </a:txBody>
                  <a:tcPr marL="7620" marR="7620" marT="7620" marB="0" anchor="ctr"/>
                </a:tc>
                <a:extLst>
                  <a:ext uri="{0D108BD9-81ED-4DB2-BD59-A6C34878D82A}">
                    <a16:rowId xmlns:a16="http://schemas.microsoft.com/office/drawing/2014/main" val="2190059258"/>
                  </a:ext>
                </a:extLst>
              </a:tr>
              <a:tr h="310205">
                <a:tc>
                  <a:txBody>
                    <a:bodyPr/>
                    <a:lstStyle/>
                    <a:p>
                      <a:pPr algn="l" fontAlgn="ctr">
                        <a:buNone/>
                      </a:pPr>
                      <a:r>
                        <a:rPr lang="en-US" sz="1300" b="0" i="0" u="none" strike="noStrike">
                          <a:effectLst/>
                          <a:latin typeface="Aptos" panose="020B0004020202020204" pitchFamily="34" charset="0"/>
                        </a:rPr>
                        <a:t>Πολιτεία-Υπουργείο Υγείας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extLst>
                  <a:ext uri="{0D108BD9-81ED-4DB2-BD59-A6C34878D82A}">
                    <a16:rowId xmlns:a16="http://schemas.microsoft.com/office/drawing/2014/main" val="2204877119"/>
                  </a:ext>
                </a:extLst>
              </a:tr>
              <a:tr h="310205">
                <a:tc>
                  <a:txBody>
                    <a:bodyPr/>
                    <a:lstStyle/>
                    <a:p>
                      <a:pPr algn="l" fontAlgn="ctr">
                        <a:buNone/>
                      </a:pPr>
                      <a:r>
                        <a:rPr lang="en-US" sz="1300" b="0" i="0" u="none" strike="noStrike">
                          <a:effectLst/>
                          <a:latin typeface="Aptos" panose="020B0004020202020204" pitchFamily="34" charset="0"/>
                        </a:rPr>
                        <a:t>Τηλεόραση/Εφημερίδες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10.3</a:t>
                      </a:r>
                    </a:p>
                  </a:txBody>
                  <a:tcPr marL="7620" marR="7620" marT="7620" marB="0" anchor="ctr"/>
                </a:tc>
                <a:extLst>
                  <a:ext uri="{0D108BD9-81ED-4DB2-BD59-A6C34878D82A}">
                    <a16:rowId xmlns:a16="http://schemas.microsoft.com/office/drawing/2014/main" val="2716423017"/>
                  </a:ext>
                </a:extLst>
              </a:tr>
              <a:tr h="310205">
                <a:tc>
                  <a:txBody>
                    <a:bodyPr/>
                    <a:lstStyle/>
                    <a:p>
                      <a:pPr algn="l" fontAlgn="ctr">
                        <a:buNone/>
                      </a:pPr>
                      <a:r>
                        <a:rPr lang="en-US" sz="1300" b="0" i="0" u="none" strike="noStrike">
                          <a:effectLst/>
                          <a:latin typeface="Aptos" panose="020B0004020202020204" pitchFamily="34" charset="0"/>
                        </a:rPr>
                        <a:t>Μέσα κοινωνικής δικτύωσης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5.8</a:t>
                      </a:r>
                    </a:p>
                  </a:txBody>
                  <a:tcPr marL="7620" marR="7620" marT="7620" marB="0" anchor="ctr"/>
                </a:tc>
                <a:extLst>
                  <a:ext uri="{0D108BD9-81ED-4DB2-BD59-A6C34878D82A}">
                    <a16:rowId xmlns:a16="http://schemas.microsoft.com/office/drawing/2014/main" val="2789285230"/>
                  </a:ext>
                </a:extLst>
              </a:tr>
              <a:tr h="310205">
                <a:tc>
                  <a:txBody>
                    <a:bodyPr/>
                    <a:lstStyle/>
                    <a:p>
                      <a:pPr algn="l" fontAlgn="ctr">
                        <a:buNone/>
                      </a:pPr>
                      <a:r>
                        <a:rPr lang="en-US" sz="1300" b="0" i="0" u="none" strike="noStrike">
                          <a:effectLst/>
                          <a:latin typeface="Aptos" panose="020B0004020202020204" pitchFamily="34" charset="0"/>
                        </a:rPr>
                        <a:t>Τεχνητή Νοημοσύνη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a:t>
                      </a:r>
                    </a:p>
                  </a:txBody>
                  <a:tcPr marL="7620" marR="7620" marT="7620" marB="0" anchor="ctr"/>
                </a:tc>
                <a:extLst>
                  <a:ext uri="{0D108BD9-81ED-4DB2-BD59-A6C34878D82A}">
                    <a16:rowId xmlns:a16="http://schemas.microsoft.com/office/drawing/2014/main" val="3310194433"/>
                  </a:ext>
                </a:extLst>
              </a:tr>
              <a:tr h="310205">
                <a:tc>
                  <a:txBody>
                    <a:bodyPr/>
                    <a:lstStyle/>
                    <a:p>
                      <a:pPr algn="l" fontAlgn="ctr">
                        <a:buNone/>
                      </a:pPr>
                      <a:r>
                        <a:rPr lang="en-US" sz="1300" b="0" i="0" u="none" strike="noStrike" dirty="0">
                          <a:effectLst/>
                          <a:latin typeface="Aptos" panose="020B0004020202020204" pitchFamily="34" charset="0"/>
                        </a:rPr>
                        <a:t>ΔΑ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2.6</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5142977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AE97-A8F6-6ED3-9997-B01CA12BB4AB}"/>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5CA381B5-DCFA-4712-938E-632AB2EA2164}"/>
              </a:ext>
            </a:extLst>
          </p:cNvPr>
          <p:cNvGraphicFramePr/>
          <p:nvPr>
            <p:extLst>
              <p:ext uri="{D42A27DB-BD31-4B8C-83A1-F6EECF244321}">
                <p14:modId xmlns:p14="http://schemas.microsoft.com/office/powerpoint/2010/main" val="2599710738"/>
              </p:ext>
            </p:extLst>
          </p:nvPr>
        </p:nvGraphicFramePr>
        <p:xfrm>
          <a:off x="1592329" y="1385778"/>
          <a:ext cx="8656320" cy="5114611"/>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893C8ED6-9DBC-9CD5-0673-A55D0C242ED7}"/>
              </a:ext>
            </a:extLst>
          </p:cNvPr>
          <p:cNvSpPr>
            <a:spLocks noGrp="1"/>
          </p:cNvSpPr>
          <p:nvPr>
            <p:ph type="sldNum" sz="quarter" idx="8"/>
          </p:nvPr>
        </p:nvSpPr>
        <p:spPr/>
        <p:txBody>
          <a:bodyPr/>
          <a:lstStyle/>
          <a:p>
            <a:pPr algn="ctr">
              <a:defRPr/>
            </a:pPr>
            <a:fld id="{20F338DA-BC85-4453-8B11-3974063323BF}" type="slidenum">
              <a:rPr lang="el-GR" altLang="en-US"/>
              <a:pPr algn="ctr">
                <a:defRPr/>
              </a:pPr>
              <a:t>67</a:t>
            </a:fld>
            <a:endParaRPr lang="el-GR" altLang="en-US" dirty="0"/>
          </a:p>
        </p:txBody>
      </p:sp>
      <p:sp>
        <p:nvSpPr>
          <p:cNvPr id="4120" name="Rectangle 8">
            <a:extLst>
              <a:ext uri="{FF2B5EF4-FFF2-40B4-BE49-F238E27FC236}">
                <a16:creationId xmlns:a16="http://schemas.microsoft.com/office/drawing/2014/main" id="{3AE128B1-B291-211A-FD0A-BD0E990BEE49}"/>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Ποιον αριθμό θα καλούσατε σε περιστατικό αιφνίδιου  καρδιακού επεισοδίου;</a:t>
            </a:r>
          </a:p>
        </p:txBody>
      </p:sp>
    </p:spTree>
    <p:extLst>
      <p:ext uri="{BB962C8B-B14F-4D97-AF65-F5344CB8AC3E}">
        <p14:creationId xmlns:p14="http://schemas.microsoft.com/office/powerpoint/2010/main" val="21663248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E4AD9-AB86-7462-E9B5-7272EB24C32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84E0FC6-7E54-D442-EE64-2C5E7D478210}"/>
              </a:ext>
            </a:extLst>
          </p:cNvPr>
          <p:cNvSpPr>
            <a:spLocks noGrp="1"/>
          </p:cNvSpPr>
          <p:nvPr>
            <p:ph type="sldNum" sz="quarter" idx="8"/>
          </p:nvPr>
        </p:nvSpPr>
        <p:spPr/>
        <p:txBody>
          <a:bodyPr/>
          <a:lstStyle/>
          <a:p>
            <a:pPr algn="ctr">
              <a:defRPr/>
            </a:pPr>
            <a:fld id="{20F338DA-BC85-4453-8B11-3974063323BF}" type="slidenum">
              <a:rPr lang="el-GR" altLang="en-US"/>
              <a:pPr algn="ctr">
                <a:defRPr/>
              </a:pPr>
              <a:t>68</a:t>
            </a:fld>
            <a:endParaRPr lang="el-GR" altLang="en-US" dirty="0"/>
          </a:p>
        </p:txBody>
      </p:sp>
      <p:sp>
        <p:nvSpPr>
          <p:cNvPr id="4120" name="Rectangle 8">
            <a:extLst>
              <a:ext uri="{FF2B5EF4-FFF2-40B4-BE49-F238E27FC236}">
                <a16:creationId xmlns:a16="http://schemas.microsoft.com/office/drawing/2014/main" id="{7BF0A000-BEB1-EA96-6098-96FF67947C91}"/>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Ποιον αριθμό θα καλούσατε σε περιστατικό αιφνίδιου  καρδιακού επεισοδίου;</a:t>
            </a:r>
          </a:p>
        </p:txBody>
      </p:sp>
      <p:graphicFrame>
        <p:nvGraphicFramePr>
          <p:cNvPr id="4" name="Table 3">
            <a:extLst>
              <a:ext uri="{FF2B5EF4-FFF2-40B4-BE49-F238E27FC236}">
                <a16:creationId xmlns:a16="http://schemas.microsoft.com/office/drawing/2014/main" id="{635DF10A-F7EC-C1B6-8078-95953B5CEC21}"/>
              </a:ext>
            </a:extLst>
          </p:cNvPr>
          <p:cNvGraphicFramePr>
            <a:graphicFrameLocks noGrp="1"/>
          </p:cNvGraphicFramePr>
          <p:nvPr>
            <p:extLst>
              <p:ext uri="{D42A27DB-BD31-4B8C-83A1-F6EECF244321}">
                <p14:modId xmlns:p14="http://schemas.microsoft.com/office/powerpoint/2010/main" val="1936523070"/>
              </p:ext>
            </p:extLst>
          </p:nvPr>
        </p:nvGraphicFramePr>
        <p:xfrm>
          <a:off x="1906697" y="1336051"/>
          <a:ext cx="8378606" cy="2235586"/>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45324">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4738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1191953849"/>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59.8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60.9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65.1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71.6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a:t>
                      </a:r>
                    </a:p>
                  </a:txBody>
                  <a:tcPr marL="7620" marR="7620" marT="7620" marB="0" anchor="ctr">
                    <a:solidFill>
                      <a:schemeClr val="bg1">
                        <a:lumMod val="85000"/>
                      </a:schemeClr>
                    </a:solidFill>
                  </a:tcPr>
                </a:tc>
                <a:extLst>
                  <a:ext uri="{0D108BD9-81ED-4DB2-BD59-A6C34878D82A}">
                    <a16:rowId xmlns:a16="http://schemas.microsoft.com/office/drawing/2014/main" val="2217431222"/>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100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2789285230"/>
                  </a:ext>
                </a:extLst>
              </a:tr>
              <a:tr h="28857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Άλλος</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αριθμός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310194433"/>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τώρα/ θα το έψαχνα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27.2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864776EA-3586-2BF8-26A3-0E5127596295}"/>
              </a:ext>
            </a:extLst>
          </p:cNvPr>
          <p:cNvGraphicFramePr>
            <a:graphicFrameLocks noGrp="1"/>
          </p:cNvGraphicFramePr>
          <p:nvPr>
            <p:extLst>
              <p:ext uri="{D42A27DB-BD31-4B8C-83A1-F6EECF244321}">
                <p14:modId xmlns:p14="http://schemas.microsoft.com/office/powerpoint/2010/main" val="3056469925"/>
              </p:ext>
            </p:extLst>
          </p:nvPr>
        </p:nvGraphicFramePr>
        <p:xfrm>
          <a:off x="1127760" y="3801388"/>
          <a:ext cx="9936480" cy="2390179"/>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45324">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60005">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a:t>
                      </a:r>
                    </a:p>
                  </a:txBody>
                  <a:tcPr marL="7620" marR="7620" marT="7620" marB="0" anchor="ctr"/>
                </a:tc>
                <a:extLst>
                  <a:ext uri="{0D108BD9-81ED-4DB2-BD59-A6C34878D82A}">
                    <a16:rowId xmlns:a16="http://schemas.microsoft.com/office/drawing/2014/main" val="1191953849"/>
                  </a:ext>
                </a:extLst>
              </a:tr>
              <a:tr h="288575">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59.5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60.7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55.7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57.8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57.4</a:t>
                      </a:r>
                    </a:p>
                  </a:txBody>
                  <a:tcPr marL="7620" marR="7620" marT="7620" marB="0" anchor="ctr">
                    <a:solidFill>
                      <a:schemeClr val="bg1">
                        <a:lumMod val="85000"/>
                      </a:schemeClr>
                    </a:solidFill>
                  </a:tcP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63.1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47.8</a:t>
                      </a:r>
                    </a:p>
                  </a:txBody>
                  <a:tcPr marL="7620" marR="7620" marT="7620" marB="0" anchor="ctr">
                    <a:solidFill>
                      <a:schemeClr val="bg1">
                        <a:lumMod val="85000"/>
                      </a:schemeClr>
                    </a:solidFill>
                  </a:tcPr>
                </a:tc>
                <a:extLst>
                  <a:ext uri="{0D108BD9-81ED-4DB2-BD59-A6C34878D82A}">
                    <a16:rowId xmlns:a16="http://schemas.microsoft.com/office/drawing/2014/main" val="3975321817"/>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100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0.8</a:t>
                      </a:r>
                    </a:p>
                  </a:txBody>
                  <a:tcPr marL="7620" marR="7620" marT="7620" marB="0" anchor="ctr"/>
                </a:tc>
                <a:extLst>
                  <a:ext uri="{0D108BD9-81ED-4DB2-BD59-A6C34878D82A}">
                    <a16:rowId xmlns:a16="http://schemas.microsoft.com/office/drawing/2014/main" val="4005053969"/>
                  </a:ext>
                </a:extLst>
              </a:tr>
              <a:tr h="288575">
                <a:tc>
                  <a:txBody>
                    <a:bodyPr/>
                    <a:lstStyle/>
                    <a:p>
                      <a:pPr algn="l" fontAlgn="ctr">
                        <a:buNone/>
                      </a:pPr>
                      <a:r>
                        <a:rPr lang="el-GR" sz="1300" u="none" strike="noStrike" kern="1200" dirty="0">
                          <a:solidFill>
                            <a:schemeClr val="dk1"/>
                          </a:solidFill>
                          <a:effectLst/>
                          <a:latin typeface="Aptos" panose="020B0004020202020204" pitchFamily="34" charset="0"/>
                          <a:ea typeface="+mn-ea"/>
                          <a:cs typeface="+mn-cs"/>
                        </a:rPr>
                        <a:t>Άλλος</a:t>
                      </a:r>
                      <a:r>
                        <a:rPr lang="en-US" sz="1300" u="none" strike="noStrike" kern="1200" dirty="0">
                          <a:solidFill>
                            <a:schemeClr val="dk1"/>
                          </a:solidFill>
                          <a:effectLst/>
                          <a:latin typeface="Aptos" panose="020B0004020202020204" pitchFamily="34" charset="0"/>
                          <a:ea typeface="+mn-ea"/>
                          <a:cs typeface="+mn-cs"/>
                        </a:rPr>
                        <a:t> </a:t>
                      </a:r>
                      <a:r>
                        <a:rPr lang="el-GR" sz="1300" u="none" strike="noStrike" kern="1200" dirty="0">
                          <a:solidFill>
                            <a:schemeClr val="dk1"/>
                          </a:solidFill>
                          <a:effectLst/>
                          <a:latin typeface="Aptos" panose="020B0004020202020204" pitchFamily="34" charset="0"/>
                          <a:ea typeface="+mn-ea"/>
                          <a:cs typeface="+mn-cs"/>
                        </a:rPr>
                        <a:t>αριθμός</a:t>
                      </a:r>
                      <a:endParaRPr lang="en-US" sz="1300" u="none" strike="noStrike" kern="1200" dirty="0">
                        <a:solidFill>
                          <a:schemeClr val="dk1"/>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a:t>
                      </a:r>
                    </a:p>
                  </a:txBody>
                  <a:tcPr marL="7620" marR="7620" marT="7620" marB="0" anchor="ctr"/>
                </a:tc>
                <a:extLst>
                  <a:ext uri="{0D108BD9-81ED-4DB2-BD59-A6C34878D82A}">
                    <a16:rowId xmlns:a16="http://schemas.microsoft.com/office/drawing/2014/main" val="3310194433"/>
                  </a:ext>
                </a:extLst>
              </a:tr>
              <a:tr h="288575">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θυμάμαι τώρα/ θα το έψαχνα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25.1</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40.8</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311527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C52D-3119-77AE-8D53-9B3900D00DF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088EEDB-A298-B1B6-463E-C58E9E9C5448}"/>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ΚΑΡΠΑ / ΑΠΙΝΙΔΩΤΗΣ </a:t>
            </a:r>
          </a:p>
        </p:txBody>
      </p:sp>
    </p:spTree>
    <p:extLst>
      <p:ext uri="{BB962C8B-B14F-4D97-AF65-F5344CB8AC3E}">
        <p14:creationId xmlns:p14="http://schemas.microsoft.com/office/powerpoint/2010/main" val="34078733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3400D-C0C2-1CCC-F326-89D710ED6051}"/>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9B223F17-6D39-0092-11A1-20888D1C793B}"/>
              </a:ext>
            </a:extLst>
          </p:cNvPr>
          <p:cNvGraphicFramePr/>
          <p:nvPr>
            <p:extLst>
              <p:ext uri="{D42A27DB-BD31-4B8C-83A1-F6EECF244321}">
                <p14:modId xmlns:p14="http://schemas.microsoft.com/office/powerpoint/2010/main" val="2368915240"/>
              </p:ext>
            </p:extLst>
          </p:nvPr>
        </p:nvGraphicFramePr>
        <p:xfrm>
          <a:off x="-399574" y="1774966"/>
          <a:ext cx="7021996" cy="4806704"/>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ED8FE625-F8C2-9B29-CD4B-763C2A17A08B}"/>
              </a:ext>
            </a:extLst>
          </p:cNvPr>
          <p:cNvSpPr>
            <a:spLocks noGrp="1"/>
          </p:cNvSpPr>
          <p:nvPr>
            <p:ph type="sldNum" sz="quarter" idx="8"/>
          </p:nvPr>
        </p:nvSpPr>
        <p:spPr/>
        <p:txBody>
          <a:bodyPr/>
          <a:lstStyle/>
          <a:p>
            <a:pPr algn="ctr">
              <a:defRPr/>
            </a:pPr>
            <a:fld id="{20F338DA-BC85-4453-8B11-3974063323BF}" type="slidenum">
              <a:rPr lang="el-GR" altLang="en-US"/>
              <a:pPr algn="ctr">
                <a:defRPr/>
              </a:pPr>
              <a:t>70</a:t>
            </a:fld>
            <a:endParaRPr lang="el-GR" altLang="en-US" dirty="0"/>
          </a:p>
        </p:txBody>
      </p:sp>
      <p:sp>
        <p:nvSpPr>
          <p:cNvPr id="4120" name="Rectangle 8">
            <a:extLst>
              <a:ext uri="{FF2B5EF4-FFF2-40B4-BE49-F238E27FC236}">
                <a16:creationId xmlns:a16="http://schemas.microsoft.com/office/drawing/2014/main" id="{2D07027A-8A44-4A91-728F-ED465ABE4824}"/>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Μήπως τυχαίνει να γνωρίζετε τι είναι η Καρδιοπνευμονική Αναζωογόνηση (ΚΑΡΠΑ);</a:t>
            </a:r>
          </a:p>
        </p:txBody>
      </p:sp>
      <p:graphicFrame>
        <p:nvGraphicFramePr>
          <p:cNvPr id="4" name="Γράφημα 8">
            <a:extLst>
              <a:ext uri="{FF2B5EF4-FFF2-40B4-BE49-F238E27FC236}">
                <a16:creationId xmlns:a16="http://schemas.microsoft.com/office/drawing/2014/main" id="{B8F0CDA9-64F8-ED2F-5919-F8DC48C12111}"/>
              </a:ext>
            </a:extLst>
          </p:cNvPr>
          <p:cNvGraphicFramePr/>
          <p:nvPr>
            <p:extLst>
              <p:ext uri="{D42A27DB-BD31-4B8C-83A1-F6EECF244321}">
                <p14:modId xmlns:p14="http://schemas.microsoft.com/office/powerpoint/2010/main" val="333482088"/>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893503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51209-4C11-9D92-D91B-E333BF95C9DC}"/>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9CA74788-3503-1EEA-55E2-55435746EABB}"/>
              </a:ext>
            </a:extLst>
          </p:cNvPr>
          <p:cNvGraphicFramePr/>
          <p:nvPr>
            <p:extLst>
              <p:ext uri="{D42A27DB-BD31-4B8C-83A1-F6EECF244321}">
                <p14:modId xmlns:p14="http://schemas.microsoft.com/office/powerpoint/2010/main" val="3584854017"/>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DEF086DB-F493-B060-3FD8-35CAAB764589}"/>
              </a:ext>
            </a:extLst>
          </p:cNvPr>
          <p:cNvSpPr>
            <a:spLocks noGrp="1"/>
          </p:cNvSpPr>
          <p:nvPr>
            <p:ph type="sldNum" sz="quarter" idx="8"/>
          </p:nvPr>
        </p:nvSpPr>
        <p:spPr/>
        <p:txBody>
          <a:bodyPr/>
          <a:lstStyle/>
          <a:p>
            <a:pPr algn="ctr">
              <a:defRPr/>
            </a:pPr>
            <a:fld id="{20F338DA-BC85-4453-8B11-3974063323BF}" type="slidenum">
              <a:rPr lang="el-GR" altLang="en-US"/>
              <a:pPr algn="ctr">
                <a:defRPr/>
              </a:pPr>
              <a:t>71</a:t>
            </a:fld>
            <a:endParaRPr lang="el-GR" altLang="en-US" dirty="0"/>
          </a:p>
        </p:txBody>
      </p:sp>
      <p:sp>
        <p:nvSpPr>
          <p:cNvPr id="4120" name="Rectangle 8">
            <a:extLst>
              <a:ext uri="{FF2B5EF4-FFF2-40B4-BE49-F238E27FC236}">
                <a16:creationId xmlns:a16="http://schemas.microsoft.com/office/drawing/2014/main" id="{339EF9FD-589A-C4A0-50A7-974D73A9831B}"/>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Εάν ένας άγνωστος κατέρρεε μπροστά σας, δεν ανταποκρινόταν και δεν ανέπνεε φυσιολογικά,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πόσο πιθανό είναι να επιχειρούσατε ΚΑΡΠΑ; </a:t>
            </a:r>
          </a:p>
        </p:txBody>
      </p:sp>
    </p:spTree>
    <p:extLst>
      <p:ext uri="{BB962C8B-B14F-4D97-AF65-F5344CB8AC3E}">
        <p14:creationId xmlns:p14="http://schemas.microsoft.com/office/powerpoint/2010/main" val="536012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F8536-B1D1-DF68-6283-9A86AA22B46F}"/>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160B9A4F-F4DC-780E-8EE8-C00E21EF30E8}"/>
              </a:ext>
            </a:extLst>
          </p:cNvPr>
          <p:cNvSpPr>
            <a:spLocks noGrp="1"/>
          </p:cNvSpPr>
          <p:nvPr>
            <p:ph type="sldNum" sz="quarter" idx="8"/>
          </p:nvPr>
        </p:nvSpPr>
        <p:spPr/>
        <p:txBody>
          <a:bodyPr/>
          <a:lstStyle/>
          <a:p>
            <a:pPr algn="ctr">
              <a:defRPr/>
            </a:pPr>
            <a:fld id="{20F338DA-BC85-4453-8B11-3974063323BF}" type="slidenum">
              <a:rPr lang="el-GR" altLang="en-US"/>
              <a:pPr algn="ctr">
                <a:defRPr/>
              </a:pPr>
              <a:t>72</a:t>
            </a:fld>
            <a:endParaRPr lang="el-GR" altLang="en-US" dirty="0"/>
          </a:p>
        </p:txBody>
      </p:sp>
      <p:sp>
        <p:nvSpPr>
          <p:cNvPr id="4120" name="Rectangle 8">
            <a:extLst>
              <a:ext uri="{FF2B5EF4-FFF2-40B4-BE49-F238E27FC236}">
                <a16:creationId xmlns:a16="http://schemas.microsoft.com/office/drawing/2014/main" id="{BC7A6CDC-80C1-AFC2-1176-816CB526C750}"/>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Εάν ένας άγνωστος κατέρρεε μπροστά σας, δεν ανταποκρινόταν και δεν ανέπνεε φυσιολογικά, </a:t>
            </a:r>
            <a:br>
              <a:rPr lang="en-US"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πόσο πιθανό είναι να επιχειρούσατε ΚΑΡΠΑ; </a:t>
            </a:r>
          </a:p>
        </p:txBody>
      </p:sp>
      <p:graphicFrame>
        <p:nvGraphicFramePr>
          <p:cNvPr id="3" name="Table 2">
            <a:extLst>
              <a:ext uri="{FF2B5EF4-FFF2-40B4-BE49-F238E27FC236}">
                <a16:creationId xmlns:a16="http://schemas.microsoft.com/office/drawing/2014/main" id="{19A66E57-9664-9BB1-F336-BB9E5D55DD64}"/>
              </a:ext>
            </a:extLst>
          </p:cNvPr>
          <p:cNvGraphicFramePr>
            <a:graphicFrameLocks noGrp="1"/>
          </p:cNvGraphicFramePr>
          <p:nvPr>
            <p:extLst>
              <p:ext uri="{D42A27DB-BD31-4B8C-83A1-F6EECF244321}">
                <p14:modId xmlns:p14="http://schemas.microsoft.com/office/powerpoint/2010/main" val="1826525356"/>
              </p:ext>
            </p:extLst>
          </p:nvPr>
        </p:nvGraphicFramePr>
        <p:xfrm>
          <a:off x="1906697" y="1044248"/>
          <a:ext cx="8378606" cy="2543636"/>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6828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02057">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Θα </a:t>
                      </a:r>
                      <a:r>
                        <a:rPr lang="en-US" sz="1300" u="none" strike="noStrike" kern="1200" dirty="0" err="1">
                          <a:solidFill>
                            <a:schemeClr val="dk1"/>
                          </a:solidFill>
                          <a:effectLst/>
                          <a:latin typeface="Aptos" panose="020B0004020202020204" pitchFamily="34" charset="0"/>
                          <a:ea typeface="+mn-ea"/>
                          <a:cs typeface="+mn-cs"/>
                        </a:rPr>
                        <a:t>το</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ιχειρούσ</a:t>
                      </a:r>
                      <a:r>
                        <a:rPr lang="en-US" sz="1300" u="none" strike="noStrike" kern="1200" dirty="0">
                          <a:solidFill>
                            <a:schemeClr val="dk1"/>
                          </a:solidFill>
                          <a:effectLst/>
                          <a:latin typeface="Aptos" panose="020B0004020202020204" pitchFamily="34" charset="0"/>
                          <a:ea typeface="+mn-ea"/>
                          <a:cs typeface="+mn-cs"/>
                        </a:rPr>
                        <a:t>α, γνωρίζω την τεχνική</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28.7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31.6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15.5</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Ίσως ναι αν με καθοδηγούσε κάποιος τηλεφωνικά από το ΕΚΑΒ</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49.4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40.9</a:t>
                      </a:r>
                    </a:p>
                  </a:txBody>
                  <a:tcPr marL="7620" marR="7620" marT="7620" marB="0" anchor="ctr"/>
                </a:tc>
                <a:extLst>
                  <a:ext uri="{0D108BD9-81ED-4DB2-BD59-A6C34878D82A}">
                    <a16:rowId xmlns:a16="http://schemas.microsoft.com/office/drawing/2014/main" val="2768443411"/>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θα αναλάμβανα τέτοια ευθύνη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17.4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33.4</a:t>
                      </a:r>
                    </a:p>
                  </a:txBody>
                  <a:tcPr marL="7620" marR="7620" marT="7620" marB="0" anchor="ctr"/>
                </a:tc>
                <a:extLst>
                  <a:ext uri="{0D108BD9-81ED-4DB2-BD59-A6C34878D82A}">
                    <a16:rowId xmlns:a16="http://schemas.microsoft.com/office/drawing/2014/main" val="2730586932"/>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ξέρω τι θα έκανα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9.3</a:t>
                      </a:r>
                    </a:p>
                  </a:txBody>
                  <a:tcPr marL="7620" marR="7620" marT="7620" marB="0" anchor="ctr"/>
                </a:tc>
                <a:extLst>
                  <a:ext uri="{0D108BD9-81ED-4DB2-BD59-A6C34878D82A}">
                    <a16:rowId xmlns:a16="http://schemas.microsoft.com/office/drawing/2014/main" val="3099691417"/>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0.9</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894AC31D-0594-8A33-6415-161EA146DE1E}"/>
              </a:ext>
            </a:extLst>
          </p:cNvPr>
          <p:cNvGraphicFramePr>
            <a:graphicFrameLocks noGrp="1"/>
          </p:cNvGraphicFramePr>
          <p:nvPr>
            <p:extLst>
              <p:ext uri="{D42A27DB-BD31-4B8C-83A1-F6EECF244321}">
                <p14:modId xmlns:p14="http://schemas.microsoft.com/office/powerpoint/2010/main" val="1789640639"/>
              </p:ext>
            </p:extLst>
          </p:nvPr>
        </p:nvGraphicFramePr>
        <p:xfrm>
          <a:off x="1127760" y="3801388"/>
          <a:ext cx="9936480" cy="2677328"/>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8616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02057">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Θα </a:t>
                      </a:r>
                      <a:r>
                        <a:rPr lang="en-US" sz="1300" u="none" strike="noStrike" kern="1200" dirty="0" err="1">
                          <a:solidFill>
                            <a:schemeClr val="dk1"/>
                          </a:solidFill>
                          <a:effectLst/>
                          <a:latin typeface="Aptos" panose="020B0004020202020204" pitchFamily="34" charset="0"/>
                          <a:ea typeface="+mn-ea"/>
                          <a:cs typeface="+mn-cs"/>
                        </a:rPr>
                        <a:t>το</a:t>
                      </a:r>
                      <a:r>
                        <a:rPr lang="en-US" sz="1300" u="none" strike="noStrike" kern="1200" dirty="0">
                          <a:solidFill>
                            <a:schemeClr val="dk1"/>
                          </a:solidFill>
                          <a:effectLst/>
                          <a:latin typeface="Aptos" panose="020B0004020202020204" pitchFamily="34" charset="0"/>
                          <a:ea typeface="+mn-ea"/>
                          <a:cs typeface="+mn-cs"/>
                        </a:rPr>
                        <a:t> επ</a:t>
                      </a:r>
                      <a:r>
                        <a:rPr lang="en-US" sz="1300" u="none" strike="noStrike" kern="1200" dirty="0" err="1">
                          <a:solidFill>
                            <a:schemeClr val="dk1"/>
                          </a:solidFill>
                          <a:effectLst/>
                          <a:latin typeface="Aptos" panose="020B0004020202020204" pitchFamily="34" charset="0"/>
                          <a:ea typeface="+mn-ea"/>
                          <a:cs typeface="+mn-cs"/>
                        </a:rPr>
                        <a:t>ιχειρούσ</a:t>
                      </a:r>
                      <a:r>
                        <a:rPr lang="en-US" sz="1300" u="none" strike="noStrike" kern="1200" dirty="0">
                          <a:solidFill>
                            <a:schemeClr val="dk1"/>
                          </a:solidFill>
                          <a:effectLst/>
                          <a:latin typeface="Aptos" panose="020B0004020202020204" pitchFamily="34" charset="0"/>
                          <a:ea typeface="+mn-ea"/>
                          <a:cs typeface="+mn-cs"/>
                        </a:rPr>
                        <a:t>α, γνωρίζω την τεχνική</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29</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25.7</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27.3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a:t>
                      </a:r>
                    </a:p>
                  </a:txBody>
                  <a:tcPr marL="7620" marR="7620" marT="7620" marB="0" anchor="ctr">
                    <a:solidFill>
                      <a:schemeClr val="bg1">
                        <a:lumMod val="85000"/>
                      </a:schemeClr>
                    </a:solidFill>
                  </a:tcP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dirty="0" err="1">
                          <a:solidFill>
                            <a:schemeClr val="dk1"/>
                          </a:solidFill>
                          <a:effectLst/>
                          <a:latin typeface="Aptos" panose="020B0004020202020204" pitchFamily="34" charset="0"/>
                          <a:ea typeface="+mn-ea"/>
                          <a:cs typeface="+mn-cs"/>
                        </a:rPr>
                        <a:t>Ίσως</a:t>
                      </a:r>
                      <a:r>
                        <a:rPr lang="en-US" sz="1300" u="none" strike="noStrike" kern="1200" dirty="0">
                          <a:solidFill>
                            <a:schemeClr val="dk1"/>
                          </a:solidFill>
                          <a:effectLst/>
                          <a:latin typeface="Aptos" panose="020B0004020202020204" pitchFamily="34" charset="0"/>
                          <a:ea typeface="+mn-ea"/>
                          <a:cs typeface="+mn-cs"/>
                        </a:rPr>
                        <a:t> ναι αν </a:t>
                      </a:r>
                      <a:r>
                        <a:rPr lang="en-US" sz="1300" u="none" strike="noStrike" kern="1200" dirty="0" err="1">
                          <a:solidFill>
                            <a:schemeClr val="dk1"/>
                          </a:solidFill>
                          <a:effectLst/>
                          <a:latin typeface="Aptos" panose="020B0004020202020204" pitchFamily="34" charset="0"/>
                          <a:ea typeface="+mn-ea"/>
                          <a:cs typeface="+mn-cs"/>
                        </a:rPr>
                        <a:t>με</a:t>
                      </a:r>
                      <a:r>
                        <a:rPr lang="en-US" sz="1300" u="none" strike="noStrike" kern="1200" dirty="0">
                          <a:solidFill>
                            <a:schemeClr val="dk1"/>
                          </a:solidFill>
                          <a:effectLst/>
                          <a:latin typeface="Aptos" panose="020B0004020202020204" pitchFamily="34" charset="0"/>
                          <a:ea typeface="+mn-ea"/>
                          <a:cs typeface="+mn-cs"/>
                        </a:rPr>
                        <a:t> κα</a:t>
                      </a:r>
                      <a:r>
                        <a:rPr lang="en-US" sz="1300" u="none" strike="noStrike" kern="1200" dirty="0" err="1">
                          <a:solidFill>
                            <a:schemeClr val="dk1"/>
                          </a:solidFill>
                          <a:effectLst/>
                          <a:latin typeface="Aptos" panose="020B0004020202020204" pitchFamily="34" charset="0"/>
                          <a:ea typeface="+mn-ea"/>
                          <a:cs typeface="+mn-cs"/>
                        </a:rPr>
                        <a:t>θοδηγούσε</a:t>
                      </a:r>
                      <a:r>
                        <a:rPr lang="en-US" sz="1300" u="none" strike="noStrike" kern="1200" dirty="0">
                          <a:solidFill>
                            <a:schemeClr val="dk1"/>
                          </a:solidFill>
                          <a:effectLst/>
                          <a:latin typeface="Aptos" panose="020B0004020202020204" pitchFamily="34" charset="0"/>
                          <a:ea typeface="+mn-ea"/>
                          <a:cs typeface="+mn-cs"/>
                        </a:rPr>
                        <a:t> </a:t>
                      </a:r>
                      <a:r>
                        <a:rPr lang="en-US" sz="1300" u="none" strike="noStrike" kern="1200" dirty="0" err="1">
                          <a:solidFill>
                            <a:schemeClr val="dk1"/>
                          </a:solidFill>
                          <a:effectLst/>
                          <a:latin typeface="Aptos" panose="020B0004020202020204" pitchFamily="34" charset="0"/>
                          <a:ea typeface="+mn-ea"/>
                          <a:cs typeface="+mn-cs"/>
                        </a:rPr>
                        <a:t>κά</a:t>
                      </a:r>
                      <a:r>
                        <a:rPr lang="en-US" sz="1300" u="none" strike="noStrike" kern="1200" dirty="0">
                          <a:solidFill>
                            <a:schemeClr val="dk1"/>
                          </a:solidFill>
                          <a:effectLst/>
                          <a:latin typeface="Aptos" panose="020B0004020202020204" pitchFamily="34" charset="0"/>
                          <a:ea typeface="+mn-ea"/>
                          <a:cs typeface="+mn-cs"/>
                        </a:rPr>
                        <a:t>ποιος τηλεφωνικά από το ΕΚΑΒ</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42.8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43.4</a:t>
                      </a:r>
                    </a:p>
                  </a:txBody>
                  <a:tcPr marL="7620" marR="7620" marT="7620" marB="0" anchor="ctr"/>
                </a:tc>
                <a:extLst>
                  <a:ext uri="{0D108BD9-81ED-4DB2-BD59-A6C34878D82A}">
                    <a16:rowId xmlns:a16="http://schemas.microsoft.com/office/drawing/2014/main" val="163028608"/>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θα αναλάμβανα τέτοια ευθύνη</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12.8</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23.8</a:t>
                      </a:r>
                    </a:p>
                  </a:txBody>
                  <a:tcPr marL="7620" marR="7620" marT="7620" marB="0" anchor="ctr"/>
                </a:tc>
                <a:extLst>
                  <a:ext uri="{0D108BD9-81ED-4DB2-BD59-A6C34878D82A}">
                    <a16:rowId xmlns:a16="http://schemas.microsoft.com/office/drawing/2014/main" val="3960052662"/>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Δεν ξέρω τι θα έκανα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652135337"/>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0.7</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7009376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226A-2FA4-6760-88DF-2B1E0B4AE18C}"/>
            </a:ext>
          </a:extLst>
        </p:cNvPr>
        <p:cNvGrpSpPr/>
        <p:nvPr/>
      </p:nvGrpSpPr>
      <p:grpSpPr>
        <a:xfrm>
          <a:off x="0" y="0"/>
          <a:ext cx="0" cy="0"/>
          <a:chOff x="0" y="0"/>
          <a:chExt cx="0" cy="0"/>
        </a:xfrm>
      </p:grpSpPr>
      <p:graphicFrame>
        <p:nvGraphicFramePr>
          <p:cNvPr id="3" name="Γράφημα 5">
            <a:extLst>
              <a:ext uri="{FF2B5EF4-FFF2-40B4-BE49-F238E27FC236}">
                <a16:creationId xmlns:a16="http://schemas.microsoft.com/office/drawing/2014/main" id="{0E12E83C-3006-D5D3-BF06-9BF16705A6B4}"/>
              </a:ext>
            </a:extLst>
          </p:cNvPr>
          <p:cNvGraphicFramePr/>
          <p:nvPr>
            <p:extLst>
              <p:ext uri="{D42A27DB-BD31-4B8C-83A1-F6EECF244321}">
                <p14:modId xmlns:p14="http://schemas.microsoft.com/office/powerpoint/2010/main" val="186836969"/>
              </p:ext>
            </p:extLst>
          </p:nvPr>
        </p:nvGraphicFramePr>
        <p:xfrm>
          <a:off x="-570396" y="1644337"/>
          <a:ext cx="7021996" cy="4381033"/>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68BC804E-8B92-F866-041E-FE6FF954F96A}"/>
              </a:ext>
            </a:extLst>
          </p:cNvPr>
          <p:cNvSpPr>
            <a:spLocks noGrp="1"/>
          </p:cNvSpPr>
          <p:nvPr>
            <p:ph type="sldNum" sz="quarter" idx="8"/>
          </p:nvPr>
        </p:nvSpPr>
        <p:spPr/>
        <p:txBody>
          <a:bodyPr/>
          <a:lstStyle/>
          <a:p>
            <a:pPr algn="ctr">
              <a:defRPr/>
            </a:pPr>
            <a:fld id="{20F338DA-BC85-4453-8B11-3974063323BF}" type="slidenum">
              <a:rPr lang="el-GR" altLang="en-US"/>
              <a:pPr algn="ctr">
                <a:defRPr/>
              </a:pPr>
              <a:t>73</a:t>
            </a:fld>
            <a:endParaRPr lang="el-GR" altLang="en-US" dirty="0"/>
          </a:p>
        </p:txBody>
      </p:sp>
      <p:sp>
        <p:nvSpPr>
          <p:cNvPr id="4120" name="Rectangle 8">
            <a:extLst>
              <a:ext uri="{FF2B5EF4-FFF2-40B4-BE49-F238E27FC236}">
                <a16:creationId xmlns:a16="http://schemas.microsoft.com/office/drawing/2014/main" id="{42207B33-5F4F-7DCF-E440-A4345616539C}"/>
              </a:ext>
            </a:extLst>
          </p:cNvPr>
          <p:cNvSpPr>
            <a:spLocks noGrp="1" noChangeArrowheads="1"/>
          </p:cNvSpPr>
          <p:nvPr>
            <p:ph type="title"/>
          </p:nvPr>
        </p:nvSpPr>
        <p:spPr>
          <a:xfrm>
            <a:off x="843280" y="55412"/>
            <a:ext cx="1072388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Θα σας ενδιέφερε να παρακολουθήσετε κάποιο σεμινάριο Καρδιοπνευμονικής Αναζωογόνησης (ΚΑΡΠΑ) </a:t>
            </a:r>
            <a:br>
              <a:rPr lang="el-GR" sz="17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της Ελληνικής Καρδιολογικής Εταιρείας;</a:t>
            </a:r>
          </a:p>
        </p:txBody>
      </p:sp>
      <p:sp>
        <p:nvSpPr>
          <p:cNvPr id="7" name="TextBox 6">
            <a:extLst>
              <a:ext uri="{FF2B5EF4-FFF2-40B4-BE49-F238E27FC236}">
                <a16:creationId xmlns:a16="http://schemas.microsoft.com/office/drawing/2014/main" id="{3CFE8F03-70AC-3B8A-1B2A-20ACC42DDD4F}"/>
              </a:ext>
            </a:extLst>
          </p:cNvPr>
          <p:cNvSpPr txBox="1"/>
          <p:nvPr/>
        </p:nvSpPr>
        <p:spPr>
          <a:xfrm>
            <a:off x="2766767" y="5787090"/>
            <a:ext cx="2743200" cy="340519"/>
          </a:xfrm>
          <a:prstGeom prst="roundRect">
            <a:avLst/>
          </a:prstGeom>
          <a:ln>
            <a:solidFill>
              <a:srgbClr val="1D9BA1"/>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l-GR" sz="1400" dirty="0">
                <a:latin typeface="Aptos" panose="020B0004020202020204" pitchFamily="34" charset="0"/>
                <a:ea typeface="Microsoft JhengHei" panose="020B0604030504040204" pitchFamily="34" charset="-120"/>
                <a:cs typeface="Microsoft Sans Serif" panose="020B0604020202020204" pitchFamily="34" charset="0"/>
              </a:rPr>
              <a:t>Σίγουρα &amp; Ίσως ναι: 74.2%</a:t>
            </a:r>
          </a:p>
        </p:txBody>
      </p:sp>
      <p:graphicFrame>
        <p:nvGraphicFramePr>
          <p:cNvPr id="4" name="Γράφημα 8">
            <a:extLst>
              <a:ext uri="{FF2B5EF4-FFF2-40B4-BE49-F238E27FC236}">
                <a16:creationId xmlns:a16="http://schemas.microsoft.com/office/drawing/2014/main" id="{4FBCA99A-A167-BB7B-D680-7B93A76A8C9E}"/>
              </a:ext>
            </a:extLst>
          </p:cNvPr>
          <p:cNvGraphicFramePr/>
          <p:nvPr>
            <p:extLst>
              <p:ext uri="{D42A27DB-BD31-4B8C-83A1-F6EECF244321}">
                <p14:modId xmlns:p14="http://schemas.microsoft.com/office/powerpoint/2010/main" val="2814998716"/>
              </p:ext>
            </p:extLst>
          </p:nvPr>
        </p:nvGraphicFramePr>
        <p:xfrm>
          <a:off x="5395965" y="947362"/>
          <a:ext cx="6699487" cy="5774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80583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CBA9A-3ED2-9D80-F6F2-D6B99206D15C}"/>
            </a:ext>
          </a:extLst>
        </p:cNvPr>
        <p:cNvGrpSpPr/>
        <p:nvPr/>
      </p:nvGrpSpPr>
      <p:grpSpPr>
        <a:xfrm>
          <a:off x="0" y="0"/>
          <a:ext cx="0" cy="0"/>
          <a:chOff x="0" y="0"/>
          <a:chExt cx="0" cy="0"/>
        </a:xfrm>
      </p:grpSpPr>
      <p:graphicFrame>
        <p:nvGraphicFramePr>
          <p:cNvPr id="4" name="Γράφημα 5">
            <a:extLst>
              <a:ext uri="{FF2B5EF4-FFF2-40B4-BE49-F238E27FC236}">
                <a16:creationId xmlns:a16="http://schemas.microsoft.com/office/drawing/2014/main" id="{79A9E5AF-E26C-EF71-F655-934A797DDFAC}"/>
              </a:ext>
            </a:extLst>
          </p:cNvPr>
          <p:cNvGraphicFramePr/>
          <p:nvPr>
            <p:extLst>
              <p:ext uri="{D42A27DB-BD31-4B8C-83A1-F6EECF244321}">
                <p14:modId xmlns:p14="http://schemas.microsoft.com/office/powerpoint/2010/main" val="3859330232"/>
              </p:ext>
            </p:extLst>
          </p:nvPr>
        </p:nvGraphicFramePr>
        <p:xfrm>
          <a:off x="2461274" y="1169860"/>
          <a:ext cx="7269452" cy="5305530"/>
        </p:xfrm>
        <a:graphic>
          <a:graphicData uri="http://schemas.openxmlformats.org/drawingml/2006/chart">
            <c:chart xmlns:c="http://schemas.openxmlformats.org/drawingml/2006/chart" xmlns:r="http://schemas.openxmlformats.org/officeDocument/2006/relationships" r:id="rId3"/>
          </a:graphicData>
        </a:graphic>
      </p:graphicFrame>
      <p:sp>
        <p:nvSpPr>
          <p:cNvPr id="8" name="3 - Θέση αριθμού διαφάνειας">
            <a:extLst>
              <a:ext uri="{FF2B5EF4-FFF2-40B4-BE49-F238E27FC236}">
                <a16:creationId xmlns:a16="http://schemas.microsoft.com/office/drawing/2014/main" id="{423C368A-8152-83C1-A392-C18D2EB0F206}"/>
              </a:ext>
            </a:extLst>
          </p:cNvPr>
          <p:cNvSpPr>
            <a:spLocks noGrp="1"/>
          </p:cNvSpPr>
          <p:nvPr>
            <p:ph type="sldNum" sz="quarter" idx="8"/>
          </p:nvPr>
        </p:nvSpPr>
        <p:spPr/>
        <p:txBody>
          <a:bodyPr/>
          <a:lstStyle/>
          <a:p>
            <a:pPr algn="ctr">
              <a:defRPr/>
            </a:pPr>
            <a:fld id="{20F338DA-BC85-4453-8B11-3974063323BF}" type="slidenum">
              <a:rPr lang="el-GR" altLang="en-US"/>
              <a:pPr algn="ctr">
                <a:defRPr/>
              </a:pPr>
              <a:t>74</a:t>
            </a:fld>
            <a:endParaRPr lang="el-GR" altLang="en-US" dirty="0"/>
          </a:p>
        </p:txBody>
      </p:sp>
      <p:sp>
        <p:nvSpPr>
          <p:cNvPr id="4120" name="Rectangle 8">
            <a:extLst>
              <a:ext uri="{FF2B5EF4-FFF2-40B4-BE49-F238E27FC236}">
                <a16:creationId xmlns:a16="http://schemas.microsoft.com/office/drawing/2014/main" id="{A42636CE-084C-D423-84CE-4D735382EAB1}"/>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τι είναι ο Αυτόματος Εξωτερικός </a:t>
            </a:r>
            <a:r>
              <a:rPr lang="el-GR" sz="1700" i="1" dirty="0" err="1">
                <a:ea typeface="Microsoft JhengHei" panose="020B0604030504040204" pitchFamily="34" charset="-120"/>
                <a:cs typeface="Microsoft Sans Serif" pitchFamily="34" charset="0"/>
              </a:rPr>
              <a:t>Απινιδωτής</a:t>
            </a:r>
            <a:r>
              <a:rPr lang="el-GR" sz="1700" i="1" dirty="0">
                <a:ea typeface="Microsoft JhengHei" panose="020B0604030504040204" pitchFamily="34" charset="-120"/>
                <a:cs typeface="Microsoft Sans Serif" pitchFamily="34" charset="0"/>
              </a:rPr>
              <a:t>;</a:t>
            </a:r>
          </a:p>
        </p:txBody>
      </p:sp>
    </p:spTree>
    <p:extLst>
      <p:ext uri="{BB962C8B-B14F-4D97-AF65-F5344CB8AC3E}">
        <p14:creationId xmlns:p14="http://schemas.microsoft.com/office/powerpoint/2010/main" val="714924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9857D-065A-ECC2-DF05-3BCE680DC291}"/>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31D0844-8CBD-9853-DA25-3D7EE66E7D49}"/>
              </a:ext>
            </a:extLst>
          </p:cNvPr>
          <p:cNvSpPr>
            <a:spLocks noGrp="1"/>
          </p:cNvSpPr>
          <p:nvPr>
            <p:ph type="sldNum" sz="quarter" idx="8"/>
          </p:nvPr>
        </p:nvSpPr>
        <p:spPr/>
        <p:txBody>
          <a:bodyPr/>
          <a:lstStyle/>
          <a:p>
            <a:pPr algn="ctr">
              <a:defRPr/>
            </a:pPr>
            <a:fld id="{20F338DA-BC85-4453-8B11-3974063323BF}" type="slidenum">
              <a:rPr lang="el-GR" altLang="en-US"/>
              <a:pPr algn="ctr">
                <a:defRPr/>
              </a:pPr>
              <a:t>75</a:t>
            </a:fld>
            <a:endParaRPr lang="el-GR" altLang="en-US" dirty="0"/>
          </a:p>
        </p:txBody>
      </p:sp>
      <p:sp>
        <p:nvSpPr>
          <p:cNvPr id="4120" name="Rectangle 8">
            <a:extLst>
              <a:ext uri="{FF2B5EF4-FFF2-40B4-BE49-F238E27FC236}">
                <a16:creationId xmlns:a16="http://schemas.microsoft.com/office/drawing/2014/main" id="{E1BB3CA4-74B6-0378-BCCF-6A4C27515E90}"/>
              </a:ext>
            </a:extLst>
          </p:cNvPr>
          <p:cNvSpPr>
            <a:spLocks noGrp="1" noChangeArrowheads="1"/>
          </p:cNvSpPr>
          <p:nvPr>
            <p:ph type="title"/>
          </p:nvPr>
        </p:nvSpPr>
        <p:spPr>
          <a:xfrm>
            <a:off x="254000" y="55412"/>
            <a:ext cx="11521440" cy="807570"/>
          </a:xfrm>
          <a:noFill/>
        </p:spPr>
        <p:txBody>
          <a:bodyPr>
            <a:normAutofit/>
          </a:bodyPr>
          <a:lstStyle/>
          <a:p>
            <a:br>
              <a:rPr lang="el-GR" sz="1000" i="1" dirty="0">
                <a:ea typeface="Microsoft JhengHei" panose="020B0604030504040204" pitchFamily="34" charset="-120"/>
                <a:cs typeface="Microsoft Sans Serif" pitchFamily="34" charset="0"/>
              </a:rPr>
            </a:br>
            <a:r>
              <a:rPr lang="el-GR" sz="1700" i="1" dirty="0">
                <a:ea typeface="Microsoft JhengHei" panose="020B0604030504040204" pitchFamily="34" charset="-120"/>
                <a:cs typeface="Microsoft Sans Serif" pitchFamily="34" charset="0"/>
              </a:rPr>
              <a:t>ΕΡ: Γνωρίζετε τι είναι ο Αυτόματος Εξωτερικός </a:t>
            </a:r>
            <a:r>
              <a:rPr lang="el-GR" sz="1700" i="1" dirty="0" err="1">
                <a:ea typeface="Microsoft JhengHei" panose="020B0604030504040204" pitchFamily="34" charset="-120"/>
                <a:cs typeface="Microsoft Sans Serif" pitchFamily="34" charset="0"/>
              </a:rPr>
              <a:t>Απινιδωτής</a:t>
            </a:r>
            <a:r>
              <a:rPr lang="el-GR" sz="1700" i="1" dirty="0">
                <a:ea typeface="Microsoft JhengHei" panose="020B0604030504040204" pitchFamily="34" charset="-120"/>
                <a:cs typeface="Microsoft Sans Serif" pitchFamily="34" charset="0"/>
              </a:rPr>
              <a:t>;</a:t>
            </a:r>
          </a:p>
        </p:txBody>
      </p:sp>
      <p:graphicFrame>
        <p:nvGraphicFramePr>
          <p:cNvPr id="3" name="Table 2">
            <a:extLst>
              <a:ext uri="{FF2B5EF4-FFF2-40B4-BE49-F238E27FC236}">
                <a16:creationId xmlns:a16="http://schemas.microsoft.com/office/drawing/2014/main" id="{AB506BF9-849E-EE9E-20BD-C36ADE8B33E4}"/>
              </a:ext>
            </a:extLst>
          </p:cNvPr>
          <p:cNvGraphicFramePr>
            <a:graphicFrameLocks noGrp="1"/>
          </p:cNvGraphicFramePr>
          <p:nvPr>
            <p:extLst>
              <p:ext uri="{D42A27DB-BD31-4B8C-83A1-F6EECF244321}">
                <p14:modId xmlns:p14="http://schemas.microsoft.com/office/powerpoint/2010/main" val="3383066257"/>
              </p:ext>
            </p:extLst>
          </p:nvPr>
        </p:nvGraphicFramePr>
        <p:xfrm>
          <a:off x="1906697" y="1044248"/>
          <a:ext cx="8378606" cy="2645439"/>
        </p:xfrm>
        <a:graphic>
          <a:graphicData uri="http://schemas.openxmlformats.org/drawingml/2006/table">
            <a:tbl>
              <a:tblPr>
                <a:tableStyleId>{93296810-A885-4BE3-A3E7-6D5BEEA58F35}</a:tableStyleId>
              </a:tblPr>
              <a:tblGrid>
                <a:gridCol w="2715764">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46828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393251">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και θα </a:t>
                      </a:r>
                      <a:r>
                        <a:rPr lang="en-US" sz="1300" u="none" strike="noStrike" kern="1200" dirty="0" err="1">
                          <a:solidFill>
                            <a:schemeClr val="dk1"/>
                          </a:solidFill>
                          <a:effectLst/>
                          <a:latin typeface="Aptos" panose="020B0004020202020204" pitchFamily="34" charset="0"/>
                          <a:ea typeface="+mn-ea"/>
                          <a:cs typeface="+mn-cs"/>
                        </a:rPr>
                        <a:t>ήξερ</a:t>
                      </a:r>
                      <a:r>
                        <a:rPr lang="en-US" sz="1300" u="none" strike="noStrike" kern="1200" dirty="0">
                          <a:solidFill>
                            <a:schemeClr val="dk1"/>
                          </a:solidFill>
                          <a:effectLst/>
                          <a:latin typeface="Aptos" panose="020B0004020202020204" pitchFamily="34" charset="0"/>
                          <a:ea typeface="+mn-ea"/>
                          <a:cs typeface="+mn-cs"/>
                        </a:rPr>
                        <a:t>α περίπου πώς να τον χρησιμοποιήσω</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18.4</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23</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25.5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15.6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10.6</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αλλά δεν θα ήξερα να τον χρησιμοποιήσω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55.7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62.9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55.8</a:t>
                      </a:r>
                    </a:p>
                  </a:txBody>
                  <a:tcPr marL="7620" marR="7620" marT="7620" marB="0" anchor="ctr"/>
                </a:tc>
                <a:extLst>
                  <a:ext uri="{0D108BD9-81ED-4DB2-BD59-A6C34878D82A}">
                    <a16:rowId xmlns:a16="http://schemas.microsoft.com/office/drawing/2014/main" val="2716423017"/>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Έχω ακούσει τον όρο αλλά δεν γνωρίζω τι είναι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19</a:t>
                      </a:r>
                    </a:p>
                  </a:txBody>
                  <a:tcPr marL="7620" marR="7620" marT="7620" marB="0" anchor="ctr"/>
                </a:tc>
                <a:extLst>
                  <a:ext uri="{0D108BD9-81ED-4DB2-BD59-A6C34878D82A}">
                    <a16:rowId xmlns:a16="http://schemas.microsoft.com/office/drawing/2014/main" val="2789285230"/>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Όχι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14.6</a:t>
                      </a:r>
                    </a:p>
                  </a:txBody>
                  <a:tcPr marL="7620" marR="7620" marT="7620" marB="0" anchor="ct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graphicFrame>
        <p:nvGraphicFramePr>
          <p:cNvPr id="6" name="Table 5">
            <a:extLst>
              <a:ext uri="{FF2B5EF4-FFF2-40B4-BE49-F238E27FC236}">
                <a16:creationId xmlns:a16="http://schemas.microsoft.com/office/drawing/2014/main" id="{73C65AA4-F4CD-4DDF-BF03-9541BE522336}"/>
              </a:ext>
            </a:extLst>
          </p:cNvPr>
          <p:cNvGraphicFramePr>
            <a:graphicFrameLocks noGrp="1"/>
          </p:cNvGraphicFramePr>
          <p:nvPr>
            <p:extLst>
              <p:ext uri="{D42A27DB-BD31-4B8C-83A1-F6EECF244321}">
                <p14:modId xmlns:p14="http://schemas.microsoft.com/office/powerpoint/2010/main" val="1221352754"/>
              </p:ext>
            </p:extLst>
          </p:nvPr>
        </p:nvGraphicFramePr>
        <p:xfrm>
          <a:off x="1127760" y="3801388"/>
          <a:ext cx="9936480" cy="2779131"/>
        </p:xfrm>
        <a:graphic>
          <a:graphicData uri="http://schemas.openxmlformats.org/drawingml/2006/table">
            <a:tbl>
              <a:tblPr>
                <a:tableStyleId>{93296810-A885-4BE3-A3E7-6D5BEEA58F35}</a:tableStyleId>
              </a:tblPr>
              <a:tblGrid>
                <a:gridCol w="2457249">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361457">
                <a:tc rowSpan="2">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586167">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93251">
                <a:tc>
                  <a:txBody>
                    <a:bodyPr/>
                    <a:lstStyle/>
                    <a:p>
                      <a:pPr algn="l" fontAlgn="ctr">
                        <a:buNone/>
                      </a:pPr>
                      <a:r>
                        <a:rPr lang="en-US" sz="1300" u="none" strike="noStrike" kern="1200" dirty="0">
                          <a:solidFill>
                            <a:schemeClr val="dk1"/>
                          </a:solidFill>
                          <a:effectLst/>
                          <a:latin typeface="Aptos" panose="020B0004020202020204" pitchFamily="34" charset="0"/>
                          <a:ea typeface="+mn-ea"/>
                          <a:cs typeface="+mn-cs"/>
                        </a:rPr>
                        <a:t>Ναι και θα </a:t>
                      </a:r>
                      <a:r>
                        <a:rPr lang="en-US" sz="1300" u="none" strike="noStrike" kern="1200" dirty="0" err="1">
                          <a:solidFill>
                            <a:schemeClr val="dk1"/>
                          </a:solidFill>
                          <a:effectLst/>
                          <a:latin typeface="Aptos" panose="020B0004020202020204" pitchFamily="34" charset="0"/>
                          <a:ea typeface="+mn-ea"/>
                          <a:cs typeface="+mn-cs"/>
                        </a:rPr>
                        <a:t>ήξερ</a:t>
                      </a:r>
                      <a:r>
                        <a:rPr lang="en-US" sz="1300" u="none" strike="noStrike" kern="1200" dirty="0">
                          <a:solidFill>
                            <a:schemeClr val="dk1"/>
                          </a:solidFill>
                          <a:effectLst/>
                          <a:latin typeface="Aptos" panose="020B0004020202020204" pitchFamily="34" charset="0"/>
                          <a:ea typeface="+mn-ea"/>
                          <a:cs typeface="+mn-cs"/>
                        </a:rPr>
                        <a:t>α περίπου πώς να τον χρησιμοποιήσω</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16.5</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20.4</a:t>
                      </a:r>
                    </a:p>
                  </a:txBody>
                  <a:tcPr marL="7620" marR="7620" marT="7620" marB="0" anchor="ctr">
                    <a:solidFill>
                      <a:schemeClr val="bg1">
                        <a:lumMod val="85000"/>
                      </a:schemeClr>
                    </a:solidFill>
                  </a:tcPr>
                </a:tc>
                <a:tc>
                  <a:txBody>
                    <a:bodyPr/>
                    <a:lstStyle/>
                    <a:p>
                      <a:pPr algn="ctr" fontAlgn="ctr">
                        <a:buNone/>
                      </a:pPr>
                      <a:r>
                        <a:rPr lang="en-US" sz="1300" b="1" u="sng" strike="noStrike" kern="1200" dirty="0">
                          <a:solidFill>
                            <a:schemeClr val="dk1"/>
                          </a:solidFill>
                          <a:effectLst/>
                          <a:latin typeface="Aptos" panose="020B0004020202020204" pitchFamily="34" charset="0"/>
                          <a:ea typeface="+mn-ea"/>
                          <a:cs typeface="+mn-cs"/>
                        </a:rPr>
                        <a:t>29.1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18.2</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21.8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16.6</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24.8</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20.1</a:t>
                      </a:r>
                    </a:p>
                  </a:txBody>
                  <a:tcPr marL="7620" marR="7620" marT="7620" marB="0" anchor="ctr">
                    <a:solidFill>
                      <a:schemeClr val="bg1">
                        <a:lumMod val="85000"/>
                      </a:schemeClr>
                    </a:solidFill>
                  </a:tcP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17.4</a:t>
                      </a:r>
                    </a:p>
                  </a:txBody>
                  <a:tcPr marL="7620" marR="7620" marT="7620" marB="0" anchor="ctr">
                    <a:solidFill>
                      <a:schemeClr val="bg1">
                        <a:lumMod val="85000"/>
                      </a:schemeClr>
                    </a:solidFill>
                  </a:tcPr>
                </a:tc>
                <a:extLst>
                  <a:ext uri="{0D108BD9-81ED-4DB2-BD59-A6C34878D82A}">
                    <a16:rowId xmlns:a16="http://schemas.microsoft.com/office/drawing/2014/main" val="1191953849"/>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Ναι, αλλά δεν θα ήξερα να τον χρησιμοποιήσω</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49.6</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58.1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54.3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57.7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53.8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51.8</a:t>
                      </a:r>
                    </a:p>
                  </a:txBody>
                  <a:tcPr marL="7620" marR="7620" marT="7620" marB="0" anchor="ctr"/>
                </a:tc>
                <a:extLst>
                  <a:ext uri="{0D108BD9-81ED-4DB2-BD59-A6C34878D82A}">
                    <a16:rowId xmlns:a16="http://schemas.microsoft.com/office/drawing/2014/main" val="2716423017"/>
                  </a:ext>
                </a:extLst>
              </a:tr>
              <a:tr h="393251">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Έχω ακούσει τον όρο αλλά δεν γνωρίζω τι είναι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19.6</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19.8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13.7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16.7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15.6</a:t>
                      </a:r>
                    </a:p>
                  </a:txBody>
                  <a:tcPr marL="7620" marR="7620" marT="7620" marB="0" anchor="ctr"/>
                </a:tc>
                <a:extLst>
                  <a:ext uri="{0D108BD9-81ED-4DB2-BD59-A6C34878D82A}">
                    <a16:rowId xmlns:a16="http://schemas.microsoft.com/office/drawing/2014/main" val="2789285230"/>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Όχι</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14.1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4.7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12.2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11.9</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15.2</a:t>
                      </a:r>
                    </a:p>
                  </a:txBody>
                  <a:tcPr marL="7620" marR="7620" marT="7620" marB="0" anchor="ctr"/>
                </a:tc>
                <a:extLst>
                  <a:ext uri="{0D108BD9-81ED-4DB2-BD59-A6C34878D82A}">
                    <a16:rowId xmlns:a16="http://schemas.microsoft.com/office/drawing/2014/main" val="3310194433"/>
                  </a:ext>
                </a:extLst>
              </a:tr>
              <a:tr h="302057">
                <a:tc>
                  <a:txBody>
                    <a:bodyPr/>
                    <a:lstStyle/>
                    <a:p>
                      <a:pPr algn="l" fontAlgn="ctr">
                        <a:buNone/>
                      </a:pPr>
                      <a:r>
                        <a:rPr lang="en-US" sz="1300" u="none" strike="noStrike" kern="1200">
                          <a:solidFill>
                            <a:schemeClr val="dk1"/>
                          </a:solidFill>
                          <a:effectLst/>
                          <a:latin typeface="Aptos" panose="020B0004020202020204" pitchFamily="34" charset="0"/>
                          <a:ea typeface="+mn-ea"/>
                          <a:cs typeface="+mn-cs"/>
                        </a:rPr>
                        <a:t>ΔΑ</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0.1</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0.3</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0.2</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0.5</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0.7</a:t>
                      </a:r>
                    </a:p>
                  </a:txBody>
                  <a:tcPr marL="7620" marR="7620" marT="7620" marB="0" anchor="ctr"/>
                </a:tc>
                <a:tc>
                  <a:txBody>
                    <a:bodyPr/>
                    <a:lstStyle/>
                    <a:p>
                      <a:pPr algn="ctr" fontAlgn="ctr">
                        <a:buNone/>
                      </a:pPr>
                      <a:r>
                        <a:rPr lang="en-US" sz="1300" u="none" strike="noStrike" kern="1200">
                          <a:solidFill>
                            <a:schemeClr val="dk1"/>
                          </a:solidFill>
                          <a:effectLst/>
                          <a:latin typeface="Aptos" panose="020B0004020202020204" pitchFamily="34" charset="0"/>
                          <a:ea typeface="+mn-ea"/>
                          <a:cs typeface="+mn-cs"/>
                        </a:rPr>
                        <a:t>0.4</a:t>
                      </a:r>
                    </a:p>
                  </a:txBody>
                  <a:tcPr marL="7620" marR="7620" marT="7620" marB="0" anchor="ctr"/>
                </a:tc>
                <a:tc>
                  <a:txBody>
                    <a:bodyPr/>
                    <a:lstStyle/>
                    <a:p>
                      <a:pPr algn="ctr" fontAlgn="ctr">
                        <a:buNone/>
                      </a:pPr>
                      <a:r>
                        <a:rPr lang="en-US" sz="1300" u="none" strike="noStrike" kern="1200" dirty="0">
                          <a:solidFill>
                            <a:schemeClr val="dk1"/>
                          </a:solidFill>
                          <a:effectLst/>
                          <a:latin typeface="Aptos" panose="020B0004020202020204" pitchFamily="34" charset="0"/>
                          <a:ea typeface="+mn-ea"/>
                          <a:cs typeface="+mn-cs"/>
                        </a:rPr>
                        <a:t>0</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486152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F187-ABCA-F1F1-7501-F68BF626A06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11022B1-7721-98AF-112C-4C9ABEDCCBD2}"/>
              </a:ext>
            </a:extLst>
          </p:cNvPr>
          <p:cNvSpPr txBox="1">
            <a:spLocks/>
          </p:cNvSpPr>
          <p:nvPr/>
        </p:nvSpPr>
        <p:spPr>
          <a:xfrm>
            <a:off x="701040" y="1880845"/>
            <a:ext cx="10607040" cy="1828831"/>
          </a:xfrm>
          <a:prstGeom prst="rect">
            <a:avLst/>
          </a:prstGeom>
          <a:solidFill>
            <a:schemeClr val="accent3">
              <a:lumMod val="75000"/>
              <a:alpha val="59000"/>
            </a:schemeClr>
          </a:solidFill>
        </p:spPr>
        <p:style>
          <a:lnRef idx="0">
            <a:scrgbClr r="0" g="0" b="0"/>
          </a:lnRef>
          <a:fillRef idx="0">
            <a:scrgbClr r="0" g="0" b="0"/>
          </a:fillRef>
          <a:effectRef idx="0">
            <a:scrgbClr r="0" g="0" b="0"/>
          </a:effectRef>
          <a:fontRef idx="minor">
            <a:schemeClr val="lt1"/>
          </a:fontRef>
        </p:style>
        <p:txBody>
          <a:bodyPr anchor="ctr">
            <a:normAutofit/>
          </a:bodyPr>
          <a:lst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chemeClr val="lt1"/>
                </a:solidFill>
                <a:uFillTx/>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l-GR" sz="3600" b="1" dirty="0">
                <a:solidFill>
                  <a:schemeClr val="bg1"/>
                </a:solidFill>
                <a:effectLst>
                  <a:outerShdw blurRad="38100" dist="38100" dir="2700000" algn="tl">
                    <a:srgbClr val="000000">
                      <a:alpha val="43137"/>
                    </a:srgbClr>
                  </a:outerShdw>
                </a:effectLst>
                <a:latin typeface="Aptos" panose="020B0004020202020204" pitchFamily="34" charset="0"/>
                <a:ea typeface="Microsoft JhengHei" panose="020B0604030504040204" pitchFamily="34" charset="-120"/>
              </a:rPr>
              <a:t>ΜΕΤΡΑ ΠΟΛΙΤΙΚΗΣ</a:t>
            </a:r>
          </a:p>
        </p:txBody>
      </p:sp>
    </p:spTree>
    <p:extLst>
      <p:ext uri="{BB962C8B-B14F-4D97-AF65-F5344CB8AC3E}">
        <p14:creationId xmlns:p14="http://schemas.microsoft.com/office/powerpoint/2010/main" val="34297817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04ECD-2753-82A7-792E-F42492C9A3A3}"/>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BF9A79A-99AA-E297-C440-364CCD4F7D22}"/>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2C78CC54-D768-8FA5-35D8-272AAE5C6C6B}"/>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br>
              <a:rPr lang="el-GR" sz="1200" dirty="0">
                <a:latin typeface="Aptos" panose="020B0004020202020204" pitchFamily="34" charset="0"/>
                <a:ea typeface="Microsoft JhengHei" panose="020B0604030504040204" pitchFamily="34" charset="-120"/>
                <a:cs typeface="Microsoft Sans Serif" pitchFamily="34" charset="0"/>
              </a:rPr>
            </a:br>
            <a:r>
              <a:rPr lang="el-GR" sz="1800" i="1" dirty="0">
                <a:latin typeface="Aptos" panose="020B0004020202020204" pitchFamily="34" charset="0"/>
                <a:ea typeface="Microsoft JhengHei" panose="020B0604030504040204" pitchFamily="34" charset="-120"/>
                <a:cs typeface="Microsoft Sans Serif" pitchFamily="34" charset="0"/>
              </a:rPr>
              <a:t>ΕΡ: </a:t>
            </a:r>
            <a:r>
              <a:rPr lang="el-GR" sz="1800" i="1" dirty="0">
                <a:ea typeface="Microsoft JhengHei" panose="020B0604030504040204" pitchFamily="34" charset="-120"/>
                <a:cs typeface="Microsoft Sans Serif" pitchFamily="34" charset="0"/>
              </a:rPr>
              <a:t>Συμφωνείτε ή διαφωνείτε με τις παρακάτω προτάσεις:</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2" name="Γράφημα 8">
            <a:extLst>
              <a:ext uri="{FF2B5EF4-FFF2-40B4-BE49-F238E27FC236}">
                <a16:creationId xmlns:a16="http://schemas.microsoft.com/office/drawing/2014/main" id="{91AE6BD5-EE44-E0DD-DC00-6F3608FB18E9}"/>
              </a:ext>
            </a:extLst>
          </p:cNvPr>
          <p:cNvGraphicFramePr/>
          <p:nvPr>
            <p:extLst>
              <p:ext uri="{D42A27DB-BD31-4B8C-83A1-F6EECF244321}">
                <p14:modId xmlns:p14="http://schemas.microsoft.com/office/powerpoint/2010/main" val="1863125671"/>
              </p:ext>
            </p:extLst>
          </p:nvPr>
        </p:nvGraphicFramePr>
        <p:xfrm>
          <a:off x="177202" y="1002085"/>
          <a:ext cx="11892878" cy="5855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67291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C531-8C62-298E-6CAE-0BA4D1C48E98}"/>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9E02895F-EB3E-FEC2-E846-4D0EC28CE403}"/>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6F0545DF-FDD6-348B-90A9-F76A9A9FDE3E}"/>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ea typeface="Microsoft JhengHei" panose="020B0604030504040204" pitchFamily="34" charset="-120"/>
                <a:cs typeface="Microsoft Sans Serif" pitchFamily="34" charset="0"/>
              </a:rPr>
              <a:t>ΕΡ: Συμφωνείτε ή διαφωνείτε με τις παρακάτω προτάσεις</a:t>
            </a:r>
            <a:r>
              <a:rPr lang="el-GR" sz="1800" dirty="0">
                <a:ea typeface="Microsoft JhengHei" panose="020B0604030504040204" pitchFamily="34" charset="-120"/>
                <a:cs typeface="Microsoft Sans Serif" pitchFamily="34" charset="0"/>
              </a:rPr>
              <a:t>:</a:t>
            </a:r>
            <a:br>
              <a:rPr lang="el-GR" sz="1800" dirty="0">
                <a:latin typeface="Aptos" panose="020B0004020202020204" pitchFamily="34" charset="0"/>
                <a:ea typeface="Microsoft JhengHei" panose="020B0604030504040204" pitchFamily="34" charset="-120"/>
                <a:cs typeface="Microsoft Sans Serif" pitchFamily="34" charset="0"/>
              </a:rPr>
            </a:br>
            <a:r>
              <a:rPr lang="el-GR" sz="1800" b="1" i="1" dirty="0">
                <a:ea typeface="Microsoft JhengHei" panose="020B0604030504040204" pitchFamily="34" charset="-120"/>
                <a:cs typeface="Microsoft Sans Serif" pitchFamily="34" charset="0"/>
              </a:rPr>
              <a:t>ΣΥΜΦΩΝΟΥΝ ΑΠΟΛΥΤΑ &amp; ΜΑΛΛΟΝ ΣΥΜΦΩΝΟΥΝ </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D6261A84-2FCD-9CD7-DFB8-7267FAA5C312}"/>
              </a:ext>
            </a:extLst>
          </p:cNvPr>
          <p:cNvGraphicFramePr>
            <a:graphicFrameLocks noGrp="1"/>
          </p:cNvGraphicFramePr>
          <p:nvPr>
            <p:extLst>
              <p:ext uri="{D42A27DB-BD31-4B8C-83A1-F6EECF244321}">
                <p14:modId xmlns:p14="http://schemas.microsoft.com/office/powerpoint/2010/main" val="2852228520"/>
              </p:ext>
            </p:extLst>
          </p:nvPr>
        </p:nvGraphicFramePr>
        <p:xfrm>
          <a:off x="1326146" y="1290320"/>
          <a:ext cx="9539707" cy="4701904"/>
        </p:xfrm>
        <a:graphic>
          <a:graphicData uri="http://schemas.openxmlformats.org/drawingml/2006/table">
            <a:tbl>
              <a:tblPr>
                <a:tableStyleId>{93296810-A885-4BE3-A3E7-6D5BEEA58F35}</a:tableStyleId>
              </a:tblPr>
              <a:tblGrid>
                <a:gridCol w="38768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316459">
                <a:tc rowSpan="2">
                  <a:txBody>
                    <a:bodyPr/>
                    <a:lstStyle/>
                    <a:p>
                      <a:pPr algn="l" fontAlgn="ctr">
                        <a:buNone/>
                      </a:pPr>
                      <a:r>
                        <a:rPr lang="en-US" sz="1300" b="1" i="1" u="none" strike="noStrike" kern="1200" dirty="0" err="1">
                          <a:solidFill>
                            <a:schemeClr val="bg1"/>
                          </a:solidFill>
                          <a:effectLst/>
                          <a:latin typeface="Aptos" panose="020B0004020202020204" pitchFamily="34" charset="0"/>
                          <a:ea typeface="+mn-ea"/>
                          <a:cs typeface="+mn-cs"/>
                        </a:rPr>
                        <a:t>συμφωνώ</a:t>
                      </a:r>
                      <a:r>
                        <a:rPr lang="en-US" sz="1300" b="1" i="1" u="none" strike="noStrike" kern="1200" dirty="0">
                          <a:solidFill>
                            <a:schemeClr val="bg1"/>
                          </a:solidFill>
                          <a:effectLst/>
                          <a:latin typeface="Aptos" panose="020B0004020202020204" pitchFamily="34" charset="0"/>
                          <a:ea typeface="+mn-ea"/>
                          <a:cs typeface="+mn-cs"/>
                        </a:rPr>
                        <a:t> απ</a:t>
                      </a:r>
                      <a:r>
                        <a:rPr lang="en-US" sz="1300" b="1" i="1" u="none" strike="noStrike" kern="1200" dirty="0" err="1">
                          <a:solidFill>
                            <a:schemeClr val="bg1"/>
                          </a:solidFill>
                          <a:effectLst/>
                          <a:latin typeface="Aptos" panose="020B0004020202020204" pitchFamily="34" charset="0"/>
                          <a:ea typeface="+mn-ea"/>
                          <a:cs typeface="+mn-cs"/>
                        </a:rPr>
                        <a:t>όλυτ</a:t>
                      </a:r>
                      <a:r>
                        <a:rPr lang="en-US" sz="1300" b="1" i="1" u="none" strike="noStrike" kern="1200" dirty="0">
                          <a:solidFill>
                            <a:schemeClr val="bg1"/>
                          </a:solidFill>
                          <a:effectLst/>
                          <a:latin typeface="Aptos" panose="020B0004020202020204" pitchFamily="34" charset="0"/>
                          <a:ea typeface="+mn-ea"/>
                          <a:cs typeface="+mn-cs"/>
                        </a:rPr>
                        <a:t>α &amp; μάλλον συμφωνώ</a:t>
                      </a:r>
                      <a:r>
                        <a:rPr lang="el-GR" sz="1300" b="1" u="none" strike="noStrike" kern="1200" dirty="0">
                          <a:solidFill>
                            <a:schemeClr val="bg1"/>
                          </a:solidFill>
                          <a:effectLst/>
                          <a:latin typeface="Aptos" panose="020B0004020202020204" pitchFamily="34" charset="0"/>
                          <a:ea typeface="+mn-ea"/>
                          <a:cs typeface="+mn-cs"/>
                        </a:rPr>
                        <a:t>:</a:t>
                      </a:r>
                    </a:p>
                    <a:p>
                      <a:pPr algn="l"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b">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608101">
                <a:tc vMerge="1">
                  <a:txBody>
                    <a:bodyPr/>
                    <a:lstStyle/>
                    <a:p>
                      <a:endParaRPr dirty="0"/>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698616">
                <a:tc>
                  <a:txBody>
                    <a:bodyPr/>
                    <a:lstStyle/>
                    <a:p>
                      <a:pPr algn="l" fontAlgn="ctr">
                        <a:buNone/>
                      </a:pPr>
                      <a:r>
                        <a:rPr lang="en-US" sz="1300" b="0" i="0" u="none" strike="noStrike" dirty="0" err="1">
                          <a:effectLst/>
                          <a:latin typeface="Aptos" panose="020B0004020202020204" pitchFamily="34" charset="0"/>
                        </a:rPr>
                        <a:t>Στ</a:t>
                      </a:r>
                      <a:r>
                        <a:rPr lang="en-US" sz="1300" b="0" i="0" u="none" strike="noStrike" dirty="0">
                          <a:effectLst/>
                          <a:latin typeface="Aptos" panose="020B0004020202020204" pitchFamily="34" charset="0"/>
                        </a:rPr>
                        <a:t>α σχολεία πρέπει να υπάρχει συστηματική εκπαίδευση για τους παράγοντες καρδιαγγειακού κινδύνου, τη διατροφή, την άσκηση και το κάπνισμα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99.1</a:t>
                      </a:r>
                    </a:p>
                  </a:txBody>
                  <a:tcPr marL="7620" marR="7620" marT="7620" marB="0" anchor="ctr"/>
                </a:tc>
                <a:extLst>
                  <a:ext uri="{0D108BD9-81ED-4DB2-BD59-A6C34878D82A}">
                    <a16:rowId xmlns:a16="http://schemas.microsoft.com/office/drawing/2014/main" val="2716423017"/>
                  </a:ext>
                </a:extLst>
              </a:tr>
              <a:tr h="356077">
                <a:tc>
                  <a:txBody>
                    <a:bodyPr/>
                    <a:lstStyle/>
                    <a:p>
                      <a:pPr algn="l" fontAlgn="ctr">
                        <a:buNone/>
                      </a:pPr>
                      <a:r>
                        <a:rPr lang="en-US" sz="1300" b="0" i="0" u="none" strike="noStrike">
                          <a:effectLst/>
                          <a:latin typeface="Aptos" panose="020B0004020202020204" pitchFamily="34" charset="0"/>
                        </a:rPr>
                        <a:t>Θα υποστήριζα την δημιουργία προγραμμάτων καρδιαγγειακής αποκατάστασης σε άτομα που έχουν καρδιολογικό πρόβλημα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98.7</a:t>
                      </a:r>
                    </a:p>
                  </a:txBody>
                  <a:tcPr marL="7620" marR="7620" marT="7620" marB="0" anchor="ctr"/>
                </a:tc>
                <a:extLst>
                  <a:ext uri="{0D108BD9-81ED-4DB2-BD59-A6C34878D82A}">
                    <a16:rowId xmlns:a16="http://schemas.microsoft.com/office/drawing/2014/main" val="1168268670"/>
                  </a:ext>
                </a:extLst>
              </a:tr>
              <a:tr h="561701">
                <a:tc>
                  <a:txBody>
                    <a:bodyPr/>
                    <a:lstStyle/>
                    <a:p>
                      <a:pPr algn="l" fontAlgn="ctr">
                        <a:buNone/>
                      </a:pPr>
                      <a:r>
                        <a:rPr lang="en-US" sz="1300" b="0" i="0" u="none" strike="noStrike">
                          <a:effectLst/>
                          <a:latin typeface="Aptos" panose="020B0004020202020204" pitchFamily="34" charset="0"/>
                        </a:rPr>
                        <a:t>Είναι αναγκαία η ευρύτερη εγκατάσταση απινιδωτών σε δημόσιους χώρους, αθλητικές εγκαταστάσεις, μέσα μεταφοράς και χώρους εργασίας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90.6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96.1</a:t>
                      </a:r>
                    </a:p>
                  </a:txBody>
                  <a:tcPr marL="7620" marR="7620" marT="7620" marB="0" anchor="ctr"/>
                </a:tc>
                <a:extLst>
                  <a:ext uri="{0D108BD9-81ED-4DB2-BD59-A6C34878D82A}">
                    <a16:rowId xmlns:a16="http://schemas.microsoft.com/office/drawing/2014/main" val="2901378982"/>
                  </a:ext>
                </a:extLst>
              </a:tr>
              <a:tr h="468692">
                <a:tc>
                  <a:txBody>
                    <a:bodyPr/>
                    <a:lstStyle/>
                    <a:p>
                      <a:pPr algn="l" fontAlgn="ctr">
                        <a:buNone/>
                      </a:pPr>
                      <a:r>
                        <a:rPr lang="en-US" sz="1300" b="0" i="0" u="none" strike="noStrike">
                          <a:effectLst/>
                          <a:latin typeface="Aptos" panose="020B0004020202020204" pitchFamily="34" charset="0"/>
                        </a:rPr>
                        <a:t>Η εκπαίδευση σε ΚΑΡΠΑ και χρήση απινιδωτή πρέπει να είναι υποχρεωτική στο σχολείο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95.1</a:t>
                      </a:r>
                    </a:p>
                  </a:txBody>
                  <a:tcPr marL="7620" marR="7620" marT="7620" marB="0" anchor="ctr"/>
                </a:tc>
                <a:extLst>
                  <a:ext uri="{0D108BD9-81ED-4DB2-BD59-A6C34878D82A}">
                    <a16:rowId xmlns:a16="http://schemas.microsoft.com/office/drawing/2014/main" val="564263395"/>
                  </a:ext>
                </a:extLst>
              </a:tr>
              <a:tr h="468692">
                <a:tc>
                  <a:txBody>
                    <a:bodyPr/>
                    <a:lstStyle/>
                    <a:p>
                      <a:pPr algn="l" fontAlgn="ctr">
                        <a:buNone/>
                      </a:pPr>
                      <a:r>
                        <a:rPr lang="en-US" sz="1300" b="0" i="0" u="none" strike="noStrike">
                          <a:effectLst/>
                          <a:latin typeface="Aptos" panose="020B0004020202020204" pitchFamily="34" charset="0"/>
                        </a:rPr>
                        <a:t>Θα υποστήριζα την μείωση αλατιού και ζάχαρης στα τρόφιμα</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89.2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2426558130"/>
                  </a:ext>
                </a:extLst>
              </a:tr>
              <a:tr h="468692">
                <a:tc>
                  <a:txBody>
                    <a:bodyPr/>
                    <a:lstStyle/>
                    <a:p>
                      <a:pPr algn="l" fontAlgn="ctr">
                        <a:buNone/>
                      </a:pPr>
                      <a:r>
                        <a:rPr lang="en-US" sz="1300" b="0" i="0" u="none" strike="noStrike">
                          <a:effectLst/>
                          <a:latin typeface="Aptos" panose="020B0004020202020204" pitchFamily="34" charset="0"/>
                        </a:rPr>
                        <a:t>Τα σχολικά κυλικεία θα πρέπει να διαθέτουν μόνο υγιεινά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extLst>
                  <a:ext uri="{0D108BD9-81ED-4DB2-BD59-A6C34878D82A}">
                    <a16:rowId xmlns:a16="http://schemas.microsoft.com/office/drawing/2014/main" val="3310194433"/>
                  </a:ext>
                </a:extLst>
              </a:tr>
              <a:tr h="468692">
                <a:tc>
                  <a:txBody>
                    <a:bodyPr/>
                    <a:lstStyle/>
                    <a:p>
                      <a:pPr algn="l" fontAlgn="ctr">
                        <a:buNone/>
                      </a:pPr>
                      <a:r>
                        <a:rPr lang="en-US" sz="1300" b="0" i="0" u="none" strike="noStrike">
                          <a:effectLst/>
                          <a:latin typeface="Aptos" panose="020B0004020202020204" pitchFamily="34" charset="0"/>
                        </a:rPr>
                        <a:t>Θα υποστήριζα την αυστηρότερη τήρηση της αντικαπνιστικής νομοθεσίας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89.4</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697236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A9D7C-98A5-DE3A-795C-A06E3FF3587D}"/>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0B82351-06FB-815C-1AC5-D86241EF38FF}"/>
              </a:ext>
            </a:extLst>
          </p:cNvPr>
          <p:cNvSpPr>
            <a:spLocks noGrp="1"/>
          </p:cNvSpPr>
          <p:nvPr>
            <p:ph type="sldNum" sz="quarter" idx="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338DA-BC85-4453-8B11-3974063323BF}" type="slidenum">
              <a:rPr kumimoji="0" lang="el-GR" altLang="en-US" sz="1200" b="0" i="0" u="none" strike="noStrike" kern="1200" cap="none" spc="0" normalizeH="0" baseline="0" noProof="0">
                <a:ln>
                  <a:noFill/>
                </a:ln>
                <a:solidFill>
                  <a:srgbClr val="DCE6F2"/>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79</a:t>
            </a:fld>
            <a:endParaRPr kumimoji="0" lang="el-GR" altLang="en-US" sz="1200" b="0" i="0" u="none" strike="noStrike" kern="1200" cap="none" spc="0" normalizeH="0" baseline="0" noProof="0" dirty="0">
              <a:ln>
                <a:noFill/>
              </a:ln>
              <a:solidFill>
                <a:srgbClr val="DCE6F2"/>
              </a:solidFill>
              <a:effectLst/>
              <a:uLnTx/>
              <a:uFillTx/>
              <a:latin typeface="Calibri"/>
              <a:ea typeface="+mn-ea"/>
              <a:cs typeface="+mn-cs"/>
            </a:endParaRPr>
          </a:p>
        </p:txBody>
      </p:sp>
      <p:sp>
        <p:nvSpPr>
          <p:cNvPr id="4120" name="Rectangle 8">
            <a:extLst>
              <a:ext uri="{FF2B5EF4-FFF2-40B4-BE49-F238E27FC236}">
                <a16:creationId xmlns:a16="http://schemas.microsoft.com/office/drawing/2014/main" id="{440A5D42-B491-1DC2-A5FA-B20FDACE41A9}"/>
              </a:ext>
            </a:extLst>
          </p:cNvPr>
          <p:cNvSpPr>
            <a:spLocks noGrp="1" noChangeArrowheads="1"/>
          </p:cNvSpPr>
          <p:nvPr>
            <p:ph type="title"/>
          </p:nvPr>
        </p:nvSpPr>
        <p:spPr>
          <a:noFill/>
        </p:spPr>
        <p:txBody>
          <a:bodyPr vert="horz" wrap="square" lIns="91440" tIns="45720" rIns="91440" bIns="45720" rtlCol="0" anchor="ctr" anchorCtr="1" compatLnSpc="1">
            <a:normAutofit/>
          </a:bodyPr>
          <a:lstStyle/>
          <a:p>
            <a:r>
              <a:rPr lang="el-GR" sz="1800" i="1" dirty="0">
                <a:ea typeface="Microsoft JhengHei" panose="020B0604030504040204" pitchFamily="34" charset="-120"/>
                <a:cs typeface="Microsoft Sans Serif" pitchFamily="34" charset="0"/>
              </a:rPr>
              <a:t>ΕΡ: Συμφωνείτε ή διαφωνείτε με τις παρακάτω προτάσεις</a:t>
            </a:r>
            <a:r>
              <a:rPr lang="el-GR" sz="1800" dirty="0">
                <a:ea typeface="Microsoft JhengHei" panose="020B0604030504040204" pitchFamily="34" charset="-120"/>
                <a:cs typeface="Microsoft Sans Serif" pitchFamily="34" charset="0"/>
              </a:rPr>
              <a:t>:</a:t>
            </a:r>
            <a:br>
              <a:rPr lang="el-GR" sz="1800" dirty="0">
                <a:latin typeface="Aptos" panose="020B0004020202020204" pitchFamily="34" charset="0"/>
                <a:ea typeface="Microsoft JhengHei" panose="020B0604030504040204" pitchFamily="34" charset="-120"/>
                <a:cs typeface="Microsoft Sans Serif" pitchFamily="34" charset="0"/>
              </a:rPr>
            </a:br>
            <a:r>
              <a:rPr lang="el-GR" sz="1800" b="1" i="1" dirty="0">
                <a:ea typeface="Microsoft JhengHei" panose="020B0604030504040204" pitchFamily="34" charset="-120"/>
                <a:cs typeface="Microsoft Sans Serif" pitchFamily="34" charset="0"/>
              </a:rPr>
              <a:t>ΣΥΜΦΩΝΟΥΝ ΑΠΟΛΥΤΑ &amp; ΜΑΛΛΟΝ ΣΥΜΦΩΝΟΥΝ </a:t>
            </a:r>
            <a:endParaRPr lang="el-GR" sz="1800" i="1" dirty="0">
              <a:latin typeface="Aptos" panose="020B0004020202020204" pitchFamily="34" charset="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2105F822-6B46-7C54-C479-8DA0263102CA}"/>
              </a:ext>
            </a:extLst>
          </p:cNvPr>
          <p:cNvGraphicFramePr>
            <a:graphicFrameLocks noGrp="1"/>
          </p:cNvGraphicFramePr>
          <p:nvPr>
            <p:extLst>
              <p:ext uri="{D42A27DB-BD31-4B8C-83A1-F6EECF244321}">
                <p14:modId xmlns:p14="http://schemas.microsoft.com/office/powerpoint/2010/main" val="2568364117"/>
              </p:ext>
            </p:extLst>
          </p:nvPr>
        </p:nvGraphicFramePr>
        <p:xfrm>
          <a:off x="218706" y="1290320"/>
          <a:ext cx="11810735" cy="4701904"/>
        </p:xfrm>
        <a:graphic>
          <a:graphicData uri="http://schemas.openxmlformats.org/drawingml/2006/table">
            <a:tbl>
              <a:tblPr>
                <a:tableStyleId>{93296810-A885-4BE3-A3E7-6D5BEEA58F35}</a:tableStyleId>
              </a:tblPr>
              <a:tblGrid>
                <a:gridCol w="3980866">
                  <a:extLst>
                    <a:ext uri="{9D8B030D-6E8A-4147-A177-3AD203B41FA5}">
                      <a16:colId xmlns:a16="http://schemas.microsoft.com/office/drawing/2014/main" val="2136404231"/>
                    </a:ext>
                  </a:extLst>
                </a:gridCol>
                <a:gridCol w="862137">
                  <a:extLst>
                    <a:ext uri="{9D8B030D-6E8A-4147-A177-3AD203B41FA5}">
                      <a16:colId xmlns:a16="http://schemas.microsoft.com/office/drawing/2014/main" val="3493788165"/>
                    </a:ext>
                  </a:extLst>
                </a:gridCol>
                <a:gridCol w="1007557">
                  <a:extLst>
                    <a:ext uri="{9D8B030D-6E8A-4147-A177-3AD203B41FA5}">
                      <a16:colId xmlns:a16="http://schemas.microsoft.com/office/drawing/2014/main" val="517818426"/>
                    </a:ext>
                  </a:extLst>
                </a:gridCol>
                <a:gridCol w="1007557">
                  <a:extLst>
                    <a:ext uri="{9D8B030D-6E8A-4147-A177-3AD203B41FA5}">
                      <a16:colId xmlns:a16="http://schemas.microsoft.com/office/drawing/2014/main" val="2091914196"/>
                    </a:ext>
                  </a:extLst>
                </a:gridCol>
                <a:gridCol w="858137">
                  <a:extLst>
                    <a:ext uri="{9D8B030D-6E8A-4147-A177-3AD203B41FA5}">
                      <a16:colId xmlns:a16="http://schemas.microsoft.com/office/drawing/2014/main" val="365897993"/>
                    </a:ext>
                  </a:extLst>
                </a:gridCol>
                <a:gridCol w="762000">
                  <a:extLst>
                    <a:ext uri="{9D8B030D-6E8A-4147-A177-3AD203B41FA5}">
                      <a16:colId xmlns:a16="http://schemas.microsoft.com/office/drawing/2014/main" val="2625768502"/>
                    </a:ext>
                  </a:extLst>
                </a:gridCol>
                <a:gridCol w="852015">
                  <a:extLst>
                    <a:ext uri="{9D8B030D-6E8A-4147-A177-3AD203B41FA5}">
                      <a16:colId xmlns:a16="http://schemas.microsoft.com/office/drawing/2014/main" val="3075153397"/>
                    </a:ext>
                  </a:extLst>
                </a:gridCol>
                <a:gridCol w="820586">
                  <a:extLst>
                    <a:ext uri="{9D8B030D-6E8A-4147-A177-3AD203B41FA5}">
                      <a16:colId xmlns:a16="http://schemas.microsoft.com/office/drawing/2014/main" val="1230890905"/>
                    </a:ext>
                  </a:extLst>
                </a:gridCol>
                <a:gridCol w="856439">
                  <a:extLst>
                    <a:ext uri="{9D8B030D-6E8A-4147-A177-3AD203B41FA5}">
                      <a16:colId xmlns:a16="http://schemas.microsoft.com/office/drawing/2014/main" val="4205506762"/>
                    </a:ext>
                  </a:extLst>
                </a:gridCol>
                <a:gridCol w="803441">
                  <a:extLst>
                    <a:ext uri="{9D8B030D-6E8A-4147-A177-3AD203B41FA5}">
                      <a16:colId xmlns:a16="http://schemas.microsoft.com/office/drawing/2014/main" val="3283489706"/>
                    </a:ext>
                  </a:extLst>
                </a:gridCol>
              </a:tblGrid>
              <a:tr h="316459">
                <a:tc rowSpan="2">
                  <a:txBody>
                    <a:bodyPr/>
                    <a:lstStyle/>
                    <a:p>
                      <a:pPr algn="l" fontAlgn="ctr">
                        <a:buNone/>
                      </a:pPr>
                      <a:r>
                        <a:rPr lang="en-US" sz="1300" b="1" i="1" u="none" strike="noStrike" kern="1200" dirty="0" err="1">
                          <a:solidFill>
                            <a:schemeClr val="bg1"/>
                          </a:solidFill>
                          <a:effectLst/>
                          <a:latin typeface="Aptos" panose="020B0004020202020204" pitchFamily="34" charset="0"/>
                          <a:ea typeface="+mn-ea"/>
                          <a:cs typeface="+mn-cs"/>
                        </a:rPr>
                        <a:t>συμφωνώ</a:t>
                      </a:r>
                      <a:r>
                        <a:rPr lang="en-US" sz="1300" b="1" i="1" u="none" strike="noStrike" kern="1200" dirty="0">
                          <a:solidFill>
                            <a:schemeClr val="bg1"/>
                          </a:solidFill>
                          <a:effectLst/>
                          <a:latin typeface="Aptos" panose="020B0004020202020204" pitchFamily="34" charset="0"/>
                          <a:ea typeface="+mn-ea"/>
                          <a:cs typeface="+mn-cs"/>
                        </a:rPr>
                        <a:t> απ</a:t>
                      </a:r>
                      <a:r>
                        <a:rPr lang="en-US" sz="1300" b="1" i="1" u="none" strike="noStrike" kern="1200" dirty="0" err="1">
                          <a:solidFill>
                            <a:schemeClr val="bg1"/>
                          </a:solidFill>
                          <a:effectLst/>
                          <a:latin typeface="Aptos" panose="020B0004020202020204" pitchFamily="34" charset="0"/>
                          <a:ea typeface="+mn-ea"/>
                          <a:cs typeface="+mn-cs"/>
                        </a:rPr>
                        <a:t>όλυτ</a:t>
                      </a:r>
                      <a:r>
                        <a:rPr lang="en-US" sz="1300" b="1" i="1" u="none" strike="noStrike" kern="1200" dirty="0">
                          <a:solidFill>
                            <a:schemeClr val="bg1"/>
                          </a:solidFill>
                          <a:effectLst/>
                          <a:latin typeface="Aptos" panose="020B0004020202020204" pitchFamily="34" charset="0"/>
                          <a:ea typeface="+mn-ea"/>
                          <a:cs typeface="+mn-cs"/>
                        </a:rPr>
                        <a:t>α &amp; μάλλον συμφωνώ</a:t>
                      </a:r>
                      <a:r>
                        <a:rPr lang="el-GR" sz="1300" b="1" u="none" strike="noStrike" kern="1200" dirty="0">
                          <a:solidFill>
                            <a:schemeClr val="bg1"/>
                          </a:solidFill>
                          <a:effectLst/>
                          <a:latin typeface="Aptos" panose="020B0004020202020204" pitchFamily="34" charset="0"/>
                          <a:ea typeface="+mn-ea"/>
                          <a:cs typeface="+mn-cs"/>
                        </a:rPr>
                        <a:t>:</a:t>
                      </a:r>
                    </a:p>
                    <a:p>
                      <a:pPr algn="l"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b">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08101">
                <a:tc vMerge="1">
                  <a:txBody>
                    <a:bodyPr/>
                    <a:lstStyle/>
                    <a:p>
                      <a:endParaRPr dirty="0"/>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698616">
                <a:tc>
                  <a:txBody>
                    <a:bodyPr/>
                    <a:lstStyle/>
                    <a:p>
                      <a:pPr algn="l" fontAlgn="ctr">
                        <a:buNone/>
                      </a:pPr>
                      <a:r>
                        <a:rPr lang="en-US" sz="1300" b="0" i="0" u="none" strike="noStrike" dirty="0" err="1">
                          <a:effectLst/>
                          <a:latin typeface="Aptos" panose="020B0004020202020204" pitchFamily="34" charset="0"/>
                        </a:rPr>
                        <a:t>Στ</a:t>
                      </a:r>
                      <a:r>
                        <a:rPr lang="en-US" sz="1300" b="0" i="0" u="none" strike="noStrike" dirty="0">
                          <a:effectLst/>
                          <a:latin typeface="Aptos" panose="020B0004020202020204" pitchFamily="34" charset="0"/>
                        </a:rPr>
                        <a:t>α σχολεία πρέπει να υπάρχει συστηματική εκπαίδευση για τους παράγοντες καρδιαγγειακού κινδύνου, τη διατροφή, την άσκηση και το κάπνισμα</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95.6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93.4</a:t>
                      </a:r>
                    </a:p>
                  </a:txBody>
                  <a:tcPr marL="7620" marR="7620" marT="7620" marB="0" anchor="ctr"/>
                </a:tc>
                <a:extLst>
                  <a:ext uri="{0D108BD9-81ED-4DB2-BD59-A6C34878D82A}">
                    <a16:rowId xmlns:a16="http://schemas.microsoft.com/office/drawing/2014/main" val="2716423017"/>
                  </a:ext>
                </a:extLst>
              </a:tr>
              <a:tr h="356077">
                <a:tc>
                  <a:txBody>
                    <a:bodyPr/>
                    <a:lstStyle/>
                    <a:p>
                      <a:pPr algn="l" fontAlgn="ctr">
                        <a:buNone/>
                      </a:pPr>
                      <a:r>
                        <a:rPr lang="en-US" sz="1300" b="0" i="0" u="none" strike="noStrike">
                          <a:effectLst/>
                          <a:latin typeface="Aptos" panose="020B0004020202020204" pitchFamily="34" charset="0"/>
                        </a:rPr>
                        <a:t>Θα υποστήριζα την δημιουργία προγραμμάτων καρδιαγγειακής αποκατάστασης σε άτομα που έχουν καρδιολογικό πρόβλημα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93.6</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96.9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97.1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91.3</a:t>
                      </a:r>
                    </a:p>
                  </a:txBody>
                  <a:tcPr marL="7620" marR="7620" marT="7620" marB="0" anchor="ctr"/>
                </a:tc>
                <a:extLst>
                  <a:ext uri="{0D108BD9-81ED-4DB2-BD59-A6C34878D82A}">
                    <a16:rowId xmlns:a16="http://schemas.microsoft.com/office/drawing/2014/main" val="1168268670"/>
                  </a:ext>
                </a:extLst>
              </a:tr>
              <a:tr h="561701">
                <a:tc>
                  <a:txBody>
                    <a:bodyPr/>
                    <a:lstStyle/>
                    <a:p>
                      <a:pPr algn="l" fontAlgn="ctr">
                        <a:buNone/>
                      </a:pPr>
                      <a:r>
                        <a:rPr lang="en-US" sz="1300" b="0" i="0" u="none" strike="noStrike">
                          <a:effectLst/>
                          <a:latin typeface="Aptos" panose="020B0004020202020204" pitchFamily="34" charset="0"/>
                        </a:rPr>
                        <a:t>Είναι αναγκαία η ευρύτερη εγκατάσταση απινιδωτών σε δημόσιους χώρους, αθλητικές εγκαταστάσεις, μέσα μεταφοράς και χώρους εργασίας</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95.5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90.4</a:t>
                      </a:r>
                    </a:p>
                  </a:txBody>
                  <a:tcPr marL="7620" marR="7620" marT="7620" marB="0" anchor="ctr"/>
                </a:tc>
                <a:extLst>
                  <a:ext uri="{0D108BD9-81ED-4DB2-BD59-A6C34878D82A}">
                    <a16:rowId xmlns:a16="http://schemas.microsoft.com/office/drawing/2014/main" val="2901378982"/>
                  </a:ext>
                </a:extLst>
              </a:tr>
              <a:tr h="468692">
                <a:tc>
                  <a:txBody>
                    <a:bodyPr/>
                    <a:lstStyle/>
                    <a:p>
                      <a:pPr algn="l" fontAlgn="ctr">
                        <a:buNone/>
                      </a:pPr>
                      <a:r>
                        <a:rPr lang="en-US" sz="1300" b="0" i="0" u="none" strike="noStrike">
                          <a:effectLst/>
                          <a:latin typeface="Aptos" panose="020B0004020202020204" pitchFamily="34" charset="0"/>
                        </a:rPr>
                        <a:t>Η εκπαίδευση σε ΚΑΡΠΑ και χρήση απινιδωτή πρέπει να είναι υποχρεωτική στο σχολείο</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91.4</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93.3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96.9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94.6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88.4</a:t>
                      </a:r>
                    </a:p>
                  </a:txBody>
                  <a:tcPr marL="7620" marR="7620" marT="7620" marB="0" anchor="ctr"/>
                </a:tc>
                <a:extLst>
                  <a:ext uri="{0D108BD9-81ED-4DB2-BD59-A6C34878D82A}">
                    <a16:rowId xmlns:a16="http://schemas.microsoft.com/office/drawing/2014/main" val="564263395"/>
                  </a:ext>
                </a:extLst>
              </a:tr>
              <a:tr h="468692">
                <a:tc>
                  <a:txBody>
                    <a:bodyPr/>
                    <a:lstStyle/>
                    <a:p>
                      <a:pPr algn="l" fontAlgn="ctr">
                        <a:buNone/>
                      </a:pPr>
                      <a:r>
                        <a:rPr lang="en-US" sz="1300" b="0" i="0" u="none" strike="noStrike">
                          <a:effectLst/>
                          <a:latin typeface="Aptos" panose="020B0004020202020204" pitchFamily="34" charset="0"/>
                        </a:rPr>
                        <a:t>Θα υποστήριζα την μείωση αλατιού και ζάχαρης στα τρόφιμα</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93.4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91.5</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91.5</a:t>
                      </a:r>
                    </a:p>
                  </a:txBody>
                  <a:tcPr marL="7620" marR="7620" marT="7620" marB="0" anchor="ctr"/>
                </a:tc>
                <a:extLst>
                  <a:ext uri="{0D108BD9-81ED-4DB2-BD59-A6C34878D82A}">
                    <a16:rowId xmlns:a16="http://schemas.microsoft.com/office/drawing/2014/main" val="2426558130"/>
                  </a:ext>
                </a:extLst>
              </a:tr>
              <a:tr h="468692">
                <a:tc>
                  <a:txBody>
                    <a:bodyPr/>
                    <a:lstStyle/>
                    <a:p>
                      <a:pPr algn="l" fontAlgn="ctr">
                        <a:buNone/>
                      </a:pPr>
                      <a:r>
                        <a:rPr lang="en-US" sz="1300" b="0" i="0" u="none" strike="noStrike">
                          <a:effectLst/>
                          <a:latin typeface="Aptos" panose="020B0004020202020204" pitchFamily="34" charset="0"/>
                        </a:rPr>
                        <a:t>Τα σχολικά κυλικεία θα πρέπει να διαθέτουν μόνο υγιεινά τρόφιμα. </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89.1</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92.3</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89.8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91.6</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87.9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90.4</a:t>
                      </a:r>
                    </a:p>
                  </a:txBody>
                  <a:tcPr marL="7620" marR="7620" marT="7620" marB="0" anchor="ctr"/>
                </a:tc>
                <a:extLst>
                  <a:ext uri="{0D108BD9-81ED-4DB2-BD59-A6C34878D82A}">
                    <a16:rowId xmlns:a16="http://schemas.microsoft.com/office/drawing/2014/main" val="3310194433"/>
                  </a:ext>
                </a:extLst>
              </a:tr>
              <a:tr h="468692">
                <a:tc>
                  <a:txBody>
                    <a:bodyPr/>
                    <a:lstStyle/>
                    <a:p>
                      <a:pPr algn="l" fontAlgn="ctr">
                        <a:buNone/>
                      </a:pPr>
                      <a:r>
                        <a:rPr lang="en-US" sz="1300" b="0" i="0" u="none" strike="noStrike">
                          <a:effectLst/>
                          <a:latin typeface="Aptos" panose="020B0004020202020204" pitchFamily="34" charset="0"/>
                        </a:rPr>
                        <a:t>Θα υποστήριζα την αυστηρότερη τήρηση της αντικαπνιστικής νομοθεσίας</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86.7</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85.2</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84.4</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82.9</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80.8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88</a:t>
                      </a:r>
                    </a:p>
                  </a:txBody>
                  <a:tcPr marL="7620" marR="7620" marT="7620" marB="0" anchor="ctr"/>
                </a:tc>
                <a:tc>
                  <a:txBody>
                    <a:bodyPr/>
                    <a:lstStyle/>
                    <a:p>
                      <a:pPr algn="ctr" fontAlgn="ctr">
                        <a:buNone/>
                      </a:pPr>
                      <a:r>
                        <a:rPr lang="en-US" sz="1300" b="0" i="0" u="none" strike="noStrike" kern="1200">
                          <a:solidFill>
                            <a:schemeClr val="dk1"/>
                          </a:solidFill>
                          <a:effectLst/>
                          <a:latin typeface="Aptos" panose="020B0004020202020204" pitchFamily="34" charset="0"/>
                          <a:ea typeface="+mn-ea"/>
                          <a:cs typeface="+mn-cs"/>
                        </a:rPr>
                        <a:t>84.2</a:t>
                      </a:r>
                    </a:p>
                  </a:txBody>
                  <a:tcPr marL="7620" marR="7620" marT="7620" marB="0" anchor="ctr"/>
                </a:tc>
                <a:tc>
                  <a:txBody>
                    <a:bodyPr/>
                    <a:lstStyle/>
                    <a:p>
                      <a:pPr algn="ctr" fontAlgn="ctr">
                        <a:buNone/>
                      </a:pPr>
                      <a:r>
                        <a:rPr lang="en-US" sz="1300" b="0" i="0" u="none" strike="noStrike" kern="1200" dirty="0">
                          <a:solidFill>
                            <a:schemeClr val="dk1"/>
                          </a:solidFill>
                          <a:effectLst/>
                          <a:latin typeface="Aptos" panose="020B0004020202020204" pitchFamily="34" charset="0"/>
                          <a:ea typeface="+mn-ea"/>
                          <a:cs typeface="+mn-cs"/>
                        </a:rPr>
                        <a:t>80.5</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671552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7CD85-CE79-D090-9B5D-99DB1550CD77}"/>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71A67E4A-7E05-2319-DFBE-C9F9787DE365}"/>
              </a:ext>
            </a:extLst>
          </p:cNvPr>
          <p:cNvSpPr>
            <a:spLocks noGrp="1"/>
          </p:cNvSpPr>
          <p:nvPr>
            <p:ph type="sldNum" sz="quarter" idx="8"/>
          </p:nvPr>
        </p:nvSpPr>
        <p:spPr/>
        <p:txBody>
          <a:bodyPr/>
          <a:lstStyle/>
          <a:p>
            <a:pPr algn="ctr">
              <a:defRPr/>
            </a:pPr>
            <a:fld id="{20F338DA-BC85-4453-8B11-3974063323BF}" type="slidenum">
              <a:rPr lang="el-GR" altLang="en-US"/>
              <a:pPr algn="ctr">
                <a:defRPr/>
              </a:pPr>
              <a:t>80</a:t>
            </a:fld>
            <a:endParaRPr lang="el-GR" altLang="en-US" dirty="0"/>
          </a:p>
        </p:txBody>
      </p:sp>
      <p:sp>
        <p:nvSpPr>
          <p:cNvPr id="4120" name="Rectangle 8">
            <a:extLst>
              <a:ext uri="{FF2B5EF4-FFF2-40B4-BE49-F238E27FC236}">
                <a16:creationId xmlns:a16="http://schemas.microsoft.com/office/drawing/2014/main" id="{3CD0945B-8BA1-5D6C-9A20-CF77C16A7357}"/>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6" name="Γράφημα 5">
            <a:extLst>
              <a:ext uri="{FF2B5EF4-FFF2-40B4-BE49-F238E27FC236}">
                <a16:creationId xmlns:a16="http://schemas.microsoft.com/office/drawing/2014/main" id="{FF71F002-C4E1-A880-3789-8BBB5178A335}"/>
              </a:ext>
            </a:extLst>
          </p:cNvPr>
          <p:cNvGraphicFramePr/>
          <p:nvPr>
            <p:extLst>
              <p:ext uri="{D42A27DB-BD31-4B8C-83A1-F6EECF244321}">
                <p14:modId xmlns:p14="http://schemas.microsoft.com/office/powerpoint/2010/main" val="3581204720"/>
              </p:ext>
            </p:extLst>
          </p:nvPr>
        </p:nvGraphicFramePr>
        <p:xfrm>
          <a:off x="754762" y="1109255"/>
          <a:ext cx="10682475" cy="5693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8228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68132-A2FB-496A-0602-E5F940578D16}"/>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6280021B-7040-C6EF-18D6-2C4037103822}"/>
              </a:ext>
            </a:extLst>
          </p:cNvPr>
          <p:cNvSpPr>
            <a:spLocks noGrp="1"/>
          </p:cNvSpPr>
          <p:nvPr>
            <p:ph type="sldNum" sz="quarter" idx="8"/>
          </p:nvPr>
        </p:nvSpPr>
        <p:spPr/>
        <p:txBody>
          <a:bodyPr/>
          <a:lstStyle/>
          <a:p>
            <a:pPr algn="ctr">
              <a:defRPr/>
            </a:pPr>
            <a:fld id="{20F338DA-BC85-4453-8B11-3974063323BF}" type="slidenum">
              <a:rPr lang="el-GR" altLang="en-US"/>
              <a:pPr algn="ctr">
                <a:defRPr/>
              </a:pPr>
              <a:t>81</a:t>
            </a:fld>
            <a:endParaRPr lang="el-GR" altLang="en-US" dirty="0"/>
          </a:p>
        </p:txBody>
      </p:sp>
      <p:sp>
        <p:nvSpPr>
          <p:cNvPr id="4120" name="Rectangle 8">
            <a:extLst>
              <a:ext uri="{FF2B5EF4-FFF2-40B4-BE49-F238E27FC236}">
                <a16:creationId xmlns:a16="http://schemas.microsoft.com/office/drawing/2014/main" id="{B6ADF771-ACC4-65A0-9584-53980464E9C1}"/>
              </a:ext>
            </a:extLst>
          </p:cNvPr>
          <p:cNvSpPr>
            <a:spLocks noGrp="1" noChangeArrowheads="1"/>
          </p:cNvSpPr>
          <p:nvPr>
            <p:ph type="title"/>
          </p:nvPr>
        </p:nvSpPr>
        <p:spPr>
          <a:xfrm>
            <a:off x="600074" y="55412"/>
            <a:ext cx="10967085" cy="807570"/>
          </a:xfrm>
          <a:noFill/>
        </p:spPr>
        <p:txBody>
          <a:bodyPr>
            <a:noAutofit/>
          </a:bodyPr>
          <a:lstStyle/>
          <a:p>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3" name="Table 2">
            <a:extLst>
              <a:ext uri="{FF2B5EF4-FFF2-40B4-BE49-F238E27FC236}">
                <a16:creationId xmlns:a16="http://schemas.microsoft.com/office/drawing/2014/main" id="{0279FB8F-EC17-F83D-20C6-2AD293EC1418}"/>
              </a:ext>
            </a:extLst>
          </p:cNvPr>
          <p:cNvGraphicFramePr>
            <a:graphicFrameLocks noGrp="1"/>
          </p:cNvGraphicFramePr>
          <p:nvPr>
            <p:extLst>
              <p:ext uri="{D42A27DB-BD31-4B8C-83A1-F6EECF244321}">
                <p14:modId xmlns:p14="http://schemas.microsoft.com/office/powerpoint/2010/main" val="3614106218"/>
              </p:ext>
            </p:extLst>
          </p:nvPr>
        </p:nvGraphicFramePr>
        <p:xfrm>
          <a:off x="1330960" y="1249980"/>
          <a:ext cx="9539707" cy="4512334"/>
        </p:xfrm>
        <a:graphic>
          <a:graphicData uri="http://schemas.openxmlformats.org/drawingml/2006/table">
            <a:tbl>
              <a:tblPr>
                <a:tableStyleId>{93296810-A885-4BE3-A3E7-6D5BEEA58F35}</a:tableStyleId>
              </a:tblPr>
              <a:tblGrid>
                <a:gridCol w="3876865">
                  <a:extLst>
                    <a:ext uri="{9D8B030D-6E8A-4147-A177-3AD203B41FA5}">
                      <a16:colId xmlns:a16="http://schemas.microsoft.com/office/drawing/2014/main" val="2136404231"/>
                    </a:ext>
                  </a:extLst>
                </a:gridCol>
                <a:gridCol w="839613">
                  <a:extLst>
                    <a:ext uri="{9D8B030D-6E8A-4147-A177-3AD203B41FA5}">
                      <a16:colId xmlns:a16="http://schemas.microsoft.com/office/drawing/2014/main" val="3493788165"/>
                    </a:ext>
                  </a:extLst>
                </a:gridCol>
                <a:gridCol w="981234">
                  <a:extLst>
                    <a:ext uri="{9D8B030D-6E8A-4147-A177-3AD203B41FA5}">
                      <a16:colId xmlns:a16="http://schemas.microsoft.com/office/drawing/2014/main" val="517818426"/>
                    </a:ext>
                  </a:extLst>
                </a:gridCol>
                <a:gridCol w="758687">
                  <a:extLst>
                    <a:ext uri="{9D8B030D-6E8A-4147-A177-3AD203B41FA5}">
                      <a16:colId xmlns:a16="http://schemas.microsoft.com/office/drawing/2014/main" val="2625768502"/>
                    </a:ext>
                  </a:extLst>
                </a:gridCol>
                <a:gridCol w="667645">
                  <a:extLst>
                    <a:ext uri="{9D8B030D-6E8A-4147-A177-3AD203B41FA5}">
                      <a16:colId xmlns:a16="http://schemas.microsoft.com/office/drawing/2014/main" val="3075153397"/>
                    </a:ext>
                  </a:extLst>
                </a:gridCol>
                <a:gridCol w="799148">
                  <a:extLst>
                    <a:ext uri="{9D8B030D-6E8A-4147-A177-3AD203B41FA5}">
                      <a16:colId xmlns:a16="http://schemas.microsoft.com/office/drawing/2014/main" val="1230890905"/>
                    </a:ext>
                  </a:extLst>
                </a:gridCol>
                <a:gridCol w="834064">
                  <a:extLst>
                    <a:ext uri="{9D8B030D-6E8A-4147-A177-3AD203B41FA5}">
                      <a16:colId xmlns:a16="http://schemas.microsoft.com/office/drawing/2014/main" val="4205506762"/>
                    </a:ext>
                  </a:extLst>
                </a:gridCol>
                <a:gridCol w="782451">
                  <a:extLst>
                    <a:ext uri="{9D8B030D-6E8A-4147-A177-3AD203B41FA5}">
                      <a16:colId xmlns:a16="http://schemas.microsoft.com/office/drawing/2014/main" val="3283489706"/>
                    </a:ext>
                  </a:extLst>
                </a:gridCol>
              </a:tblGrid>
              <a:tr h="41250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2">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ΦΥΛΟ</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gridSpan="5">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ΗΛΙΚΙΑ</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extLst>
                  <a:ext uri="{0D108BD9-81ED-4DB2-BD59-A6C34878D82A}">
                    <a16:rowId xmlns:a16="http://schemas.microsoft.com/office/drawing/2014/main" val="3550515575"/>
                  </a:ext>
                </a:extLst>
              </a:tr>
              <a:tr h="534418">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Άνδρ</a:t>
                      </a:r>
                      <a:r>
                        <a:rPr lang="en-US" sz="1300" b="1" u="none" strike="noStrike" kern="1200" dirty="0">
                          <a:solidFill>
                            <a:schemeClr val="bg1"/>
                          </a:solidFill>
                          <a:effectLst/>
                          <a:latin typeface="Aptos" panose="020B0004020202020204" pitchFamily="34" charset="0"/>
                          <a:ea typeface="+mn-ea"/>
                          <a:cs typeface="+mn-cs"/>
                        </a:rPr>
                        <a:t>ας</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Γυν</a:t>
                      </a:r>
                      <a:r>
                        <a:rPr lang="en-US" sz="1300" b="1" u="none" strike="noStrike" kern="1200" dirty="0">
                          <a:solidFill>
                            <a:schemeClr val="bg1"/>
                          </a:solidFill>
                          <a:effectLst/>
                          <a:latin typeface="Aptos" panose="020B0004020202020204" pitchFamily="34" charset="0"/>
                          <a:ea typeface="+mn-ea"/>
                          <a:cs typeface="+mn-cs"/>
                        </a:rPr>
                        <a:t>αίκα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18-34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35-44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45-54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55-64 </a:t>
                      </a:r>
                      <a:r>
                        <a:rPr lang="en-US" sz="1300" b="1" u="none" strike="noStrike" kern="1200" dirty="0" err="1">
                          <a:solidFill>
                            <a:schemeClr val="bg1"/>
                          </a:solidFill>
                          <a:effectLst/>
                          <a:latin typeface="Aptos" panose="020B0004020202020204" pitchFamily="34" charset="0"/>
                          <a:ea typeface="+mn-ea"/>
                          <a:cs typeface="+mn-cs"/>
                        </a:rPr>
                        <a:t>ετών</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65 και </a:t>
                      </a:r>
                      <a:r>
                        <a:rPr lang="en-US" sz="1300" b="1" u="none" strike="noStrike" kern="1200" dirty="0" err="1">
                          <a:solidFill>
                            <a:schemeClr val="bg1"/>
                          </a:solidFill>
                          <a:effectLst/>
                          <a:latin typeface="Aptos" panose="020B0004020202020204" pitchFamily="34" charset="0"/>
                          <a:ea typeface="+mn-ea"/>
                          <a:cs typeface="+mn-cs"/>
                        </a:rPr>
                        <a:t>άνω</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extLst>
                  <a:ext uri="{0D108BD9-81ED-4DB2-BD59-A6C34878D82A}">
                    <a16:rowId xmlns:a16="http://schemas.microsoft.com/office/drawing/2014/main" val="751605197"/>
                  </a:ext>
                </a:extLst>
              </a:tr>
              <a:tr h="292302">
                <a:tc>
                  <a:txBody>
                    <a:bodyPr/>
                    <a:lstStyle/>
                    <a:p>
                      <a:pPr algn="l" fontAlgn="ctr">
                        <a:buNone/>
                      </a:pPr>
                      <a:r>
                        <a:rPr lang="en-US" sz="1300" b="0" i="0" u="none" strike="noStrike" dirty="0" err="1">
                          <a:effectLst/>
                          <a:latin typeface="Aptos" panose="020B0004020202020204" pitchFamily="34" charset="0"/>
                        </a:rPr>
                        <a:t>Περισσότερες</a:t>
                      </a:r>
                      <a:r>
                        <a:rPr lang="en-US" sz="1300" b="0" i="0" u="none" strike="noStrike" dirty="0">
                          <a:effectLst/>
                          <a:latin typeface="Aptos" panose="020B0004020202020204" pitchFamily="34" charset="0"/>
                        </a:rPr>
                        <a:t> π</a:t>
                      </a:r>
                      <a:r>
                        <a:rPr lang="en-US" sz="1300" b="0" i="0" u="none" strike="noStrike" dirty="0" err="1">
                          <a:effectLst/>
                          <a:latin typeface="Aptos" panose="020B0004020202020204" pitchFamily="34" charset="0"/>
                        </a:rPr>
                        <a:t>ρολη</a:t>
                      </a:r>
                      <a:r>
                        <a:rPr lang="en-US" sz="1300" b="0" i="0" u="none" strike="noStrike" dirty="0">
                          <a:effectLst/>
                          <a:latin typeface="Aptos" panose="020B0004020202020204" pitchFamily="34" charset="0"/>
                        </a:rPr>
                        <a:t>πτικές εξετάσεις /συνέχιση ΠΡΟΛΑΜΒΑΝΩ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54.7</a:t>
                      </a:r>
                    </a:p>
                  </a:txBody>
                  <a:tcPr marL="7620" marR="7620" marT="7620" marB="0" anchor="ctr"/>
                </a:tc>
                <a:extLst>
                  <a:ext uri="{0D108BD9-81ED-4DB2-BD59-A6C34878D82A}">
                    <a16:rowId xmlns:a16="http://schemas.microsoft.com/office/drawing/2014/main" val="1191953849"/>
                  </a:ext>
                </a:extLst>
              </a:tr>
              <a:tr h="344712">
                <a:tc>
                  <a:txBody>
                    <a:bodyPr/>
                    <a:lstStyle/>
                    <a:p>
                      <a:pPr algn="l" fontAlgn="ctr">
                        <a:buNone/>
                      </a:pPr>
                      <a:r>
                        <a:rPr lang="en-US" sz="1300" b="0" i="0" u="none" strike="noStrike">
                          <a:effectLst/>
                          <a:latin typeface="Aptos" panose="020B0004020202020204" pitchFamily="34" charset="0"/>
                        </a:rPr>
                        <a:t>Εκπαίδευση από το σχολείο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53.6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50.2</a:t>
                      </a:r>
                    </a:p>
                  </a:txBody>
                  <a:tcPr marL="7620" marR="7620" marT="7620" marB="0" anchor="ctr"/>
                </a:tc>
                <a:extLst>
                  <a:ext uri="{0D108BD9-81ED-4DB2-BD59-A6C34878D82A}">
                    <a16:rowId xmlns:a16="http://schemas.microsoft.com/office/drawing/2014/main" val="4061819589"/>
                  </a:ext>
                </a:extLst>
              </a:tr>
              <a:tr h="372565">
                <a:tc>
                  <a:txBody>
                    <a:bodyPr/>
                    <a:lstStyle/>
                    <a:p>
                      <a:pPr algn="l" fontAlgn="ctr">
                        <a:buNone/>
                      </a:pPr>
                      <a:r>
                        <a:rPr lang="en-US" sz="1300" b="0" i="0" u="none" strike="noStrike">
                          <a:effectLst/>
                          <a:latin typeface="Aptos" panose="020B0004020202020204" pitchFamily="34" charset="0"/>
                        </a:rPr>
                        <a:t>Περισσότεροι εξωτερικοί αυτόματοι απινιδωτές και εκπαίδευση ΚΑΡΠΑ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40.7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31.7</a:t>
                      </a:r>
                    </a:p>
                  </a:txBody>
                  <a:tcPr marL="7620" marR="7620" marT="7620" marB="0" anchor="ctr"/>
                </a:tc>
                <a:extLst>
                  <a:ext uri="{0D108BD9-81ED-4DB2-BD59-A6C34878D82A}">
                    <a16:rowId xmlns:a16="http://schemas.microsoft.com/office/drawing/2014/main" val="471664993"/>
                  </a:ext>
                </a:extLst>
              </a:tr>
              <a:tr h="344712">
                <a:tc>
                  <a:txBody>
                    <a:bodyPr/>
                    <a:lstStyle/>
                    <a:p>
                      <a:pPr algn="l" fontAlgn="ctr">
                        <a:buNone/>
                      </a:pPr>
                      <a:r>
                        <a:rPr lang="en-US" sz="1300" b="0" i="0" u="none" strike="noStrike">
                          <a:effectLst/>
                          <a:latin typeface="Aptos" panose="020B0004020202020204" pitchFamily="34" charset="0"/>
                        </a:rPr>
                        <a:t>Καλύτερη πρόσβαση σε πρωτοβάθμια φροντίδα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35.4</a:t>
                      </a:r>
                    </a:p>
                  </a:txBody>
                  <a:tcPr marL="7620" marR="7620" marT="7620" marB="0" anchor="ctr"/>
                </a:tc>
                <a:extLst>
                  <a:ext uri="{0D108BD9-81ED-4DB2-BD59-A6C34878D82A}">
                    <a16:rowId xmlns:a16="http://schemas.microsoft.com/office/drawing/2014/main" val="3553924249"/>
                  </a:ext>
                </a:extLst>
              </a:tr>
              <a:tr h="344712">
                <a:tc>
                  <a:txBody>
                    <a:bodyPr/>
                    <a:lstStyle/>
                    <a:p>
                      <a:pPr algn="l" fontAlgn="ctr">
                        <a:buNone/>
                      </a:pPr>
                      <a:r>
                        <a:rPr lang="en-US" sz="1300" b="0" i="0" u="none" strike="noStrike">
                          <a:effectLst/>
                          <a:latin typeface="Aptos" panose="020B0004020202020204" pitchFamily="34" charset="0"/>
                        </a:rPr>
                        <a:t>Μέτρα για υγιεινότερα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23.9</a:t>
                      </a:r>
                    </a:p>
                  </a:txBody>
                  <a:tcPr marL="7620" marR="7620" marT="7620" marB="0" anchor="ctr"/>
                </a:tc>
                <a:extLst>
                  <a:ext uri="{0D108BD9-81ED-4DB2-BD59-A6C34878D82A}">
                    <a16:rowId xmlns:a16="http://schemas.microsoft.com/office/drawing/2014/main" val="2771344896"/>
                  </a:ext>
                </a:extLst>
              </a:tr>
              <a:tr h="344712">
                <a:tc>
                  <a:txBody>
                    <a:bodyPr/>
                    <a:lstStyle/>
                    <a:p>
                      <a:pPr algn="l" fontAlgn="ctr">
                        <a:buNone/>
                      </a:pPr>
                      <a:r>
                        <a:rPr lang="en-US" sz="1300" b="0" i="0" u="none" strike="noStrike">
                          <a:effectLst/>
                          <a:latin typeface="Aptos" panose="020B0004020202020204" pitchFamily="34" charset="0"/>
                        </a:rPr>
                        <a:t>Προγράμματα αντιμετώπισης της παχυσαρκίας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362210727"/>
                  </a:ext>
                </a:extLst>
              </a:tr>
              <a:tr h="344712">
                <a:tc>
                  <a:txBody>
                    <a:bodyPr/>
                    <a:lstStyle/>
                    <a:p>
                      <a:pPr algn="l" fontAlgn="ctr">
                        <a:buNone/>
                      </a:pPr>
                      <a:r>
                        <a:rPr lang="en-US" sz="1300" b="0" i="0" u="none" strike="noStrike">
                          <a:effectLst/>
                          <a:latin typeface="Aptos" panose="020B0004020202020204" pitchFamily="34" charset="0"/>
                        </a:rPr>
                        <a:t>Δημιουργία χώρων άθλησης και περπατήματος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extLst>
                  <a:ext uri="{0D108BD9-81ED-4DB2-BD59-A6C34878D82A}">
                    <a16:rowId xmlns:a16="http://schemas.microsoft.com/office/drawing/2014/main" val="4203742884"/>
                  </a:ext>
                </a:extLst>
              </a:tr>
              <a:tr h="344712">
                <a:tc>
                  <a:txBody>
                    <a:bodyPr/>
                    <a:lstStyle/>
                    <a:p>
                      <a:pPr algn="l" fontAlgn="ctr">
                        <a:buNone/>
                      </a:pPr>
                      <a:r>
                        <a:rPr lang="en-US" sz="1300" b="0" i="0" u="none" strike="noStrike">
                          <a:effectLst/>
                          <a:latin typeface="Aptos" panose="020B0004020202020204" pitchFamily="34" charset="0"/>
                        </a:rPr>
                        <a:t>Ισχυρότερες πολιτικές κατά του καπνίσματος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a:t>
                      </a:r>
                    </a:p>
                  </a:txBody>
                  <a:tcPr marL="7620" marR="7620" marT="7620" marB="0" anchor="ctr"/>
                </a:tc>
                <a:extLst>
                  <a:ext uri="{0D108BD9-81ED-4DB2-BD59-A6C34878D82A}">
                    <a16:rowId xmlns:a16="http://schemas.microsoft.com/office/drawing/2014/main" val="2716423017"/>
                  </a:ext>
                </a:extLst>
              </a:tr>
              <a:tr h="344712">
                <a:tc>
                  <a:txBody>
                    <a:bodyPr/>
                    <a:lstStyle/>
                    <a:p>
                      <a:pPr algn="l" fontAlgn="ctr">
                        <a:buNone/>
                      </a:pPr>
                      <a:r>
                        <a:rPr lang="en-US" sz="1300" b="0" i="0" u="none" strike="noStrike">
                          <a:effectLst/>
                          <a:latin typeface="Aptos" panose="020B0004020202020204" pitchFamily="34" charset="0"/>
                        </a:rPr>
                        <a:t>Εκστρατείες ενημέρωσης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7.9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13.8</a:t>
                      </a:r>
                    </a:p>
                  </a:txBody>
                  <a:tcPr marL="7620" marR="7620" marT="7620" marB="0" anchor="ctr"/>
                </a:tc>
                <a:extLst>
                  <a:ext uri="{0D108BD9-81ED-4DB2-BD59-A6C34878D82A}">
                    <a16:rowId xmlns:a16="http://schemas.microsoft.com/office/drawing/2014/main" val="3310194433"/>
                  </a:ext>
                </a:extLst>
              </a:tr>
              <a:tr h="344712">
                <a:tc>
                  <a:txBody>
                    <a:bodyPr/>
                    <a:lstStyle/>
                    <a:p>
                      <a:pPr algn="l" fontAlgn="ctr">
                        <a:buNone/>
                      </a:pPr>
                      <a:r>
                        <a:rPr lang="en-US" sz="1300" b="0" i="0" u="none" strike="noStrike">
                          <a:effectLst/>
                          <a:latin typeface="Aptos" panose="020B0004020202020204" pitchFamily="34" charset="0"/>
                        </a:rPr>
                        <a:t>Άλλο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2.2</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38821042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5F87-4179-D9D4-9E1E-66F22B0611D2}"/>
            </a:ext>
          </a:extLst>
        </p:cNvPr>
        <p:cNvGrpSpPr/>
        <p:nvPr/>
      </p:nvGrpSpPr>
      <p:grpSpPr>
        <a:xfrm>
          <a:off x="0" y="0"/>
          <a:ext cx="0" cy="0"/>
          <a:chOff x="0" y="0"/>
          <a:chExt cx="0" cy="0"/>
        </a:xfrm>
      </p:grpSpPr>
      <p:sp>
        <p:nvSpPr>
          <p:cNvPr id="8" name="3 - Θέση αριθμού διαφάνειας">
            <a:extLst>
              <a:ext uri="{FF2B5EF4-FFF2-40B4-BE49-F238E27FC236}">
                <a16:creationId xmlns:a16="http://schemas.microsoft.com/office/drawing/2014/main" id="{2D509C52-74B7-8554-22F6-B581627E022D}"/>
              </a:ext>
            </a:extLst>
          </p:cNvPr>
          <p:cNvSpPr>
            <a:spLocks noGrp="1"/>
          </p:cNvSpPr>
          <p:nvPr>
            <p:ph type="sldNum" sz="quarter" idx="8"/>
          </p:nvPr>
        </p:nvSpPr>
        <p:spPr/>
        <p:txBody>
          <a:bodyPr/>
          <a:lstStyle/>
          <a:p>
            <a:pPr algn="ctr">
              <a:defRPr/>
            </a:pPr>
            <a:fld id="{20F338DA-BC85-4453-8B11-3974063323BF}" type="slidenum">
              <a:rPr lang="el-GR" altLang="en-US"/>
              <a:pPr algn="ctr">
                <a:defRPr/>
              </a:pPr>
              <a:t>82</a:t>
            </a:fld>
            <a:endParaRPr lang="el-GR" altLang="en-US" dirty="0"/>
          </a:p>
        </p:txBody>
      </p:sp>
      <p:sp>
        <p:nvSpPr>
          <p:cNvPr id="4120" name="Rectangle 8">
            <a:extLst>
              <a:ext uri="{FF2B5EF4-FFF2-40B4-BE49-F238E27FC236}">
                <a16:creationId xmlns:a16="http://schemas.microsoft.com/office/drawing/2014/main" id="{0F49D5C2-E48D-A1CA-5537-DAB2AE4274E2}"/>
              </a:ext>
            </a:extLst>
          </p:cNvPr>
          <p:cNvSpPr>
            <a:spLocks noGrp="1" noChangeArrowheads="1"/>
          </p:cNvSpPr>
          <p:nvPr>
            <p:ph type="title"/>
          </p:nvPr>
        </p:nvSpPr>
        <p:spPr>
          <a:xfrm>
            <a:off x="600074" y="55412"/>
            <a:ext cx="10967085" cy="807570"/>
          </a:xfrm>
          <a:noFill/>
        </p:spPr>
        <p:txBody>
          <a:bodyPr>
            <a:noAutofit/>
          </a:bodyPr>
          <a:lstStyle/>
          <a:p>
            <a:br>
              <a:rPr lang="el-GR" sz="9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ΕΡ: Ποια από τα παρακάτω θεωρείτε ότι πρέπει να αποτελούν προτεραιότητα της Πολιτείας </a:t>
            </a:r>
            <a:br>
              <a:rPr lang="el-GR" sz="1800" i="1" dirty="0">
                <a:ea typeface="Microsoft JhengHei" panose="020B0604030504040204" pitchFamily="34" charset="-120"/>
                <a:cs typeface="Microsoft Sans Serif" pitchFamily="34" charset="0"/>
              </a:rPr>
            </a:br>
            <a:r>
              <a:rPr lang="el-GR" sz="1800" i="1" dirty="0">
                <a:ea typeface="Microsoft JhengHei" panose="020B0604030504040204" pitchFamily="34" charset="-120"/>
                <a:cs typeface="Microsoft Sans Serif" pitchFamily="34" charset="0"/>
              </a:rPr>
              <a:t>για τη μείωση των καρδιαγγειακών νοσημάτων; ΕΠΙΛΕΞΤΕ ΕΩΣ 3.</a:t>
            </a:r>
            <a:endParaRPr lang="el-GR" sz="1800" b="1" i="1" dirty="0">
              <a:ea typeface="Microsoft JhengHei" panose="020B0604030504040204" pitchFamily="34" charset="-120"/>
              <a:cs typeface="Microsoft Sans Serif" pitchFamily="34" charset="0"/>
            </a:endParaRPr>
          </a:p>
        </p:txBody>
      </p:sp>
      <p:graphicFrame>
        <p:nvGraphicFramePr>
          <p:cNvPr id="4" name="Table 3">
            <a:extLst>
              <a:ext uri="{FF2B5EF4-FFF2-40B4-BE49-F238E27FC236}">
                <a16:creationId xmlns:a16="http://schemas.microsoft.com/office/drawing/2014/main" id="{4B0B001D-A37A-CDF1-D782-4AB6A7252AF6}"/>
              </a:ext>
            </a:extLst>
          </p:cNvPr>
          <p:cNvGraphicFramePr>
            <a:graphicFrameLocks noGrp="1"/>
          </p:cNvGraphicFramePr>
          <p:nvPr>
            <p:extLst>
              <p:ext uri="{D42A27DB-BD31-4B8C-83A1-F6EECF244321}">
                <p14:modId xmlns:p14="http://schemas.microsoft.com/office/powerpoint/2010/main" val="3798151259"/>
              </p:ext>
            </p:extLst>
          </p:nvPr>
        </p:nvGraphicFramePr>
        <p:xfrm>
          <a:off x="767309" y="1281708"/>
          <a:ext cx="10657381" cy="4861926"/>
        </p:xfrm>
        <a:graphic>
          <a:graphicData uri="http://schemas.openxmlformats.org/drawingml/2006/table">
            <a:tbl>
              <a:tblPr>
                <a:tableStyleId>{93296810-A885-4BE3-A3E7-6D5BEEA58F35}</a:tableStyleId>
              </a:tblPr>
              <a:tblGrid>
                <a:gridCol w="3178150">
                  <a:extLst>
                    <a:ext uri="{9D8B030D-6E8A-4147-A177-3AD203B41FA5}">
                      <a16:colId xmlns:a16="http://schemas.microsoft.com/office/drawing/2014/main" val="2136404231"/>
                    </a:ext>
                  </a:extLst>
                </a:gridCol>
                <a:gridCol w="840840">
                  <a:extLst>
                    <a:ext uri="{9D8B030D-6E8A-4147-A177-3AD203B41FA5}">
                      <a16:colId xmlns:a16="http://schemas.microsoft.com/office/drawing/2014/main" val="3493788165"/>
                    </a:ext>
                  </a:extLst>
                </a:gridCol>
                <a:gridCol w="798677">
                  <a:extLst>
                    <a:ext uri="{9D8B030D-6E8A-4147-A177-3AD203B41FA5}">
                      <a16:colId xmlns:a16="http://schemas.microsoft.com/office/drawing/2014/main" val="517818426"/>
                    </a:ext>
                  </a:extLst>
                </a:gridCol>
                <a:gridCol w="798677">
                  <a:extLst>
                    <a:ext uri="{9D8B030D-6E8A-4147-A177-3AD203B41FA5}">
                      <a16:colId xmlns:a16="http://schemas.microsoft.com/office/drawing/2014/main" val="3154432390"/>
                    </a:ext>
                  </a:extLst>
                </a:gridCol>
                <a:gridCol w="798677">
                  <a:extLst>
                    <a:ext uri="{9D8B030D-6E8A-4147-A177-3AD203B41FA5}">
                      <a16:colId xmlns:a16="http://schemas.microsoft.com/office/drawing/2014/main" val="612062791"/>
                    </a:ext>
                  </a:extLst>
                </a:gridCol>
                <a:gridCol w="756492">
                  <a:extLst>
                    <a:ext uri="{9D8B030D-6E8A-4147-A177-3AD203B41FA5}">
                      <a16:colId xmlns:a16="http://schemas.microsoft.com/office/drawing/2014/main" val="2625768502"/>
                    </a:ext>
                  </a:extLst>
                </a:gridCol>
                <a:gridCol w="854428">
                  <a:extLst>
                    <a:ext uri="{9D8B030D-6E8A-4147-A177-3AD203B41FA5}">
                      <a16:colId xmlns:a16="http://schemas.microsoft.com/office/drawing/2014/main" val="3075153397"/>
                    </a:ext>
                  </a:extLst>
                </a:gridCol>
                <a:gridCol w="843280">
                  <a:extLst>
                    <a:ext uri="{9D8B030D-6E8A-4147-A177-3AD203B41FA5}">
                      <a16:colId xmlns:a16="http://schemas.microsoft.com/office/drawing/2014/main" val="1230890905"/>
                    </a:ext>
                  </a:extLst>
                </a:gridCol>
                <a:gridCol w="863600">
                  <a:extLst>
                    <a:ext uri="{9D8B030D-6E8A-4147-A177-3AD203B41FA5}">
                      <a16:colId xmlns:a16="http://schemas.microsoft.com/office/drawing/2014/main" val="4205506762"/>
                    </a:ext>
                  </a:extLst>
                </a:gridCol>
                <a:gridCol w="924560">
                  <a:extLst>
                    <a:ext uri="{9D8B030D-6E8A-4147-A177-3AD203B41FA5}">
                      <a16:colId xmlns:a16="http://schemas.microsoft.com/office/drawing/2014/main" val="3283489706"/>
                    </a:ext>
                  </a:extLst>
                </a:gridCol>
              </a:tblGrid>
              <a:tr h="400840">
                <a:tc rowSpan="2">
                  <a:txBody>
                    <a:bodyPr/>
                    <a:lstStyle/>
                    <a:p>
                      <a:pPr algn="l" fontAlgn="ctr">
                        <a:buNone/>
                      </a:pPr>
                      <a:endParaRPr lang="en-US" sz="1300" b="0" i="0" u="none" strike="noStrike" dirty="0">
                        <a:effectLst/>
                        <a:latin typeface="Aptos" panose="020B0004020202020204" pitchFamily="34" charset="0"/>
                      </a:endParaRPr>
                    </a:p>
                  </a:txBody>
                  <a:tcPr marL="7620" marR="7620" marT="7620" marB="0" anchor="ctr">
                    <a:solidFill>
                      <a:srgbClr val="5C9E99"/>
                    </a:solidFill>
                  </a:tcPr>
                </a:tc>
                <a:tc gridSpan="3">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ΕΚΠΑΙΔΕΥΤΙΚΟ ΕΠΙΠΕΔΟ</a:t>
                      </a:r>
                    </a:p>
                  </a:txBody>
                  <a:tcPr marL="7620" marR="7620" marT="7620" marB="0" anchor="ctr">
                    <a:solidFill>
                      <a:srgbClr val="5C9E99"/>
                    </a:solidFill>
                  </a:tcPr>
                </a:tc>
                <a:tc hMerge="1">
                  <a:txBody>
                    <a:bodyPr/>
                    <a:lstStyle/>
                    <a:p>
                      <a:endParaRPr lang="en-US"/>
                    </a:p>
                  </a:txBody>
                  <a:tcPr/>
                </a:tc>
                <a:tc hMerge="1">
                  <a:txBody>
                    <a:bodyPr/>
                    <a:lstStyle/>
                    <a:p>
                      <a:endParaRPr lang="en-US"/>
                    </a:p>
                  </a:txBody>
                  <a:tcPr>
                    <a:solidFill>
                      <a:srgbClr val="046387"/>
                    </a:solidFill>
                  </a:tcPr>
                </a:tc>
                <a:tc gridSpan="4">
                  <a:txBody>
                    <a:bodyPr/>
                    <a:lstStyle/>
                    <a:p>
                      <a:pPr algn="ctr" fontAlgn="ctr">
                        <a:buNone/>
                      </a:pPr>
                      <a:r>
                        <a:rPr lang="el-GR" sz="1300" b="1" u="none" strike="noStrike" kern="1200" dirty="0">
                          <a:solidFill>
                            <a:schemeClr val="bg1"/>
                          </a:solidFill>
                          <a:effectLst/>
                          <a:latin typeface="Aptos" panose="020B0004020202020204" pitchFamily="34" charset="0"/>
                          <a:ea typeface="+mn-ea"/>
                          <a:cs typeface="+mn-cs"/>
                        </a:rPr>
                        <a:t>ΠΕΡΙΟΧΗ</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hMerge="1">
                  <a:txBody>
                    <a:bodyPr/>
                    <a:lstStyle/>
                    <a:p>
                      <a:pPr algn="ctr" fontAlgn="ctr">
                        <a:buNone/>
                      </a:pPr>
                      <a:endParaRPr lang="en-US" sz="1300" b="1" u="none" strike="noStrike" kern="120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tc>
                <a:tc hMerge="1">
                  <a:txBody>
                    <a:bodyPr/>
                    <a:lstStyle/>
                    <a:p>
                      <a:pPr algn="ctr" fontAlgn="ctr">
                        <a:buNone/>
                      </a:pP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046387"/>
                    </a:solidFill>
                  </a:tcPr>
                </a:tc>
                <a:tc gridSpan="2">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ΑΣΤΙΚΟΤΗΤΑ</a:t>
                      </a:r>
                    </a:p>
                  </a:txBody>
                  <a:tcPr marL="7620" marR="7620" marT="7620" marB="0" anchor="ctr">
                    <a:solidFill>
                      <a:srgbClr val="5C9E99"/>
                    </a:solidFill>
                  </a:tcPr>
                </a:tc>
                <a:tc hMerge="1">
                  <a:txBody>
                    <a:bodyPr/>
                    <a:lstStyle/>
                    <a:p>
                      <a:endParaRPr lang="en-US"/>
                    </a:p>
                  </a:txBody>
                  <a:tcPr/>
                </a:tc>
                <a:extLst>
                  <a:ext uri="{0D108BD9-81ED-4DB2-BD59-A6C34878D82A}">
                    <a16:rowId xmlns:a16="http://schemas.microsoft.com/office/drawing/2014/main" val="3550515575"/>
                  </a:ext>
                </a:extLst>
              </a:tr>
              <a:tr h="650033">
                <a:tc vMerge="1">
                  <a:txBody>
                    <a:bodyPr/>
                    <a:lstStyle/>
                    <a:p>
                      <a:pPr algn="l" fontAlgn="ctr">
                        <a:buNone/>
                      </a:pPr>
                      <a:endParaRPr lang="en-US" sz="1000" b="0" i="0" u="none" strike="noStrike" dirty="0">
                        <a:effectLst/>
                        <a:latin typeface="Arial Greek" panose="020B0604020202020204" pitchFamily="34" charset="0"/>
                      </a:endParaRPr>
                    </a:p>
                  </a:txBody>
                  <a:tcPr marL="7620" marR="7620" marT="7620" marB="0" anchor="ctr">
                    <a:solidFill>
                      <a:srgbClr val="046387"/>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Έως</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a:solidFill>
                            <a:schemeClr val="bg1"/>
                          </a:solidFill>
                          <a:effectLst/>
                          <a:latin typeface="Aptos" panose="020B0004020202020204" pitchFamily="34" charset="0"/>
                          <a:ea typeface="+mn-ea"/>
                          <a:cs typeface="+mn-cs"/>
                        </a:rPr>
                        <a:t>β</a:t>
                      </a:r>
                      <a:r>
                        <a:rPr lang="en-US" sz="1300" b="1" u="none" strike="noStrike" kern="1200" dirty="0" err="1">
                          <a:solidFill>
                            <a:schemeClr val="bg1"/>
                          </a:solidFill>
                          <a:effectLst/>
                          <a:latin typeface="Aptos" panose="020B0004020202020204" pitchFamily="34" charset="0"/>
                          <a:ea typeface="+mn-ea"/>
                          <a:cs typeface="+mn-cs"/>
                        </a:rPr>
                        <a:t>άθμι</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ΑΕΙ / ΤΕΙ</a:t>
                      </a:r>
                    </a:p>
                  </a:txBody>
                  <a:tcPr marL="7620" marR="7620" marT="7620" marB="0" anchor="ctr">
                    <a:solidFill>
                      <a:srgbClr val="5C9E99"/>
                    </a:solidFill>
                  </a:tcPr>
                </a:tc>
                <a:tc>
                  <a:txBody>
                    <a:bodyPr/>
                    <a:lstStyle/>
                    <a:p>
                      <a:pPr algn="ctr" fontAlgn="ctr">
                        <a:buNone/>
                      </a:pPr>
                      <a:r>
                        <a:rPr lang="en-US" sz="1300" b="1" u="none" strike="noStrike" kern="1200" dirty="0">
                          <a:solidFill>
                            <a:schemeClr val="bg1"/>
                          </a:solidFill>
                          <a:effectLst/>
                          <a:latin typeface="Aptos" panose="020B0004020202020204" pitchFamily="34" charset="0"/>
                          <a:ea typeface="+mn-ea"/>
                          <a:cs typeface="+mn-cs"/>
                        </a:rPr>
                        <a:t>ΜΕΤΑΠΤ / ΔΙΔΑΚΤ</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Αττική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Βόρει</a:t>
                      </a:r>
                      <a:r>
                        <a:rPr lang="en-US" sz="1300" b="1" u="none" strike="noStrike" kern="1200" dirty="0">
                          <a:solidFill>
                            <a:schemeClr val="bg1"/>
                          </a:solidFill>
                          <a:effectLst/>
                          <a:latin typeface="Aptos" panose="020B0004020202020204" pitchFamily="34" charset="0"/>
                          <a:ea typeface="+mn-ea"/>
                          <a:cs typeface="+mn-cs"/>
                        </a:rPr>
                        <a:t>α Ελλάδα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Κεντρική</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Ελλάδ</a:t>
                      </a:r>
                      <a:r>
                        <a:rPr lang="en-US" sz="1300" b="1" u="none" strike="noStrike" kern="1200" dirty="0">
                          <a:solidFill>
                            <a:schemeClr val="bg1"/>
                          </a:solidFill>
                          <a:effectLst/>
                          <a:latin typeface="Aptos" panose="020B0004020202020204" pitchFamily="34" charset="0"/>
                          <a:ea typeface="+mn-ea"/>
                          <a:cs typeface="+mn-cs"/>
                        </a:rPr>
                        <a:t>α</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Κρήτη</a:t>
                      </a:r>
                      <a:r>
                        <a:rPr lang="en-US" sz="1300" b="1" u="none" strike="noStrike" kern="1200" dirty="0">
                          <a:solidFill>
                            <a:schemeClr val="bg1"/>
                          </a:solidFill>
                          <a:effectLst/>
                          <a:latin typeface="Aptos" panose="020B0004020202020204" pitchFamily="34" charset="0"/>
                          <a:ea typeface="+mn-ea"/>
                          <a:cs typeface="+mn-cs"/>
                        </a:rPr>
                        <a:t> </a:t>
                      </a:r>
                      <a:r>
                        <a:rPr lang="el-GR" sz="1300" b="1" u="none" strike="noStrike" kern="1200" dirty="0">
                          <a:solidFill>
                            <a:schemeClr val="bg1"/>
                          </a:solidFill>
                          <a:effectLst/>
                          <a:latin typeface="Aptos" panose="020B0004020202020204" pitchFamily="34" charset="0"/>
                          <a:ea typeface="+mn-ea"/>
                          <a:cs typeface="+mn-cs"/>
                        </a:rPr>
                        <a:t>&amp;</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νησιά</a:t>
                      </a:r>
                      <a:r>
                        <a:rPr lang="en-US" sz="1300" b="1" u="none" strike="noStrike" kern="1200" dirty="0">
                          <a:solidFill>
                            <a:schemeClr val="bg1"/>
                          </a:solidFill>
                          <a:effectLst/>
                          <a:latin typeface="Aptos" panose="020B0004020202020204" pitchFamily="34" charset="0"/>
                          <a:ea typeface="+mn-ea"/>
                          <a:cs typeface="+mn-cs"/>
                        </a:rPr>
                        <a:t> </a:t>
                      </a:r>
                      <a:r>
                        <a:rPr lang="en-US" sz="1300" b="1" u="none" strike="noStrike" kern="1200" dirty="0" err="1">
                          <a:solidFill>
                            <a:schemeClr val="bg1"/>
                          </a:solidFill>
                          <a:effectLst/>
                          <a:latin typeface="Aptos" panose="020B0004020202020204" pitchFamily="34" charset="0"/>
                          <a:ea typeface="+mn-ea"/>
                          <a:cs typeface="+mn-cs"/>
                        </a:rPr>
                        <a:t>Αιγ</a:t>
                      </a:r>
                      <a:r>
                        <a:rPr lang="en-US" sz="1300" b="1" u="none" strike="noStrike" kern="1200" dirty="0">
                          <a:solidFill>
                            <a:schemeClr val="bg1"/>
                          </a:solidFill>
                          <a:effectLst/>
                          <a:latin typeface="Aptos" panose="020B0004020202020204" pitchFamily="34" charset="0"/>
                          <a:ea typeface="+mn-ea"/>
                          <a:cs typeface="+mn-cs"/>
                        </a:rPr>
                        <a:t>αίου</a:t>
                      </a: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Αστική</a:t>
                      </a:r>
                      <a:r>
                        <a:rPr lang="en-US" sz="1300" b="1" u="none" strike="noStrike" kern="1200" dirty="0">
                          <a:solidFill>
                            <a:schemeClr val="bg1"/>
                          </a:solidFill>
                          <a:effectLst/>
                          <a:latin typeface="Aptos" panose="020B0004020202020204" pitchFamily="34" charset="0"/>
                          <a:ea typeface="+mn-ea"/>
                          <a:cs typeface="+mn-cs"/>
                        </a:rPr>
                        <a:t> π</a:t>
                      </a:r>
                      <a:r>
                        <a:rPr lang="en-US" sz="1300" b="1" u="none" strike="noStrike" kern="1200" dirty="0" err="1">
                          <a:solidFill>
                            <a:schemeClr val="bg1"/>
                          </a:solidFill>
                          <a:effectLst/>
                          <a:latin typeface="Aptos" panose="020B0004020202020204" pitchFamily="34" charset="0"/>
                          <a:ea typeface="+mn-ea"/>
                          <a:cs typeface="+mn-cs"/>
                        </a:rPr>
                        <a:t>εριοχή</a:t>
                      </a:r>
                      <a:endParaRPr lang="en-US" sz="1300" b="1" u="none" strike="noStrike" kern="1200" dirty="0">
                        <a:solidFill>
                          <a:schemeClr val="bg1"/>
                        </a:solidFill>
                        <a:effectLst/>
                        <a:latin typeface="Aptos" panose="020B0004020202020204" pitchFamily="34" charset="0"/>
                        <a:ea typeface="+mn-ea"/>
                        <a:cs typeface="+mn-cs"/>
                      </a:endParaRPr>
                    </a:p>
                  </a:txBody>
                  <a:tcPr marL="7620" marR="7620" marT="7620" marB="0" anchor="ctr">
                    <a:solidFill>
                      <a:srgbClr val="5C9E99"/>
                    </a:solidFill>
                  </a:tcPr>
                </a:tc>
                <a:tc>
                  <a:txBody>
                    <a:bodyPr/>
                    <a:lstStyle/>
                    <a:p>
                      <a:pPr algn="ctr" fontAlgn="ctr">
                        <a:buNone/>
                      </a:pPr>
                      <a:r>
                        <a:rPr lang="en-US" sz="1300" b="1" u="none" strike="noStrike" kern="1200" dirty="0" err="1">
                          <a:solidFill>
                            <a:schemeClr val="bg1"/>
                          </a:solidFill>
                          <a:effectLst/>
                          <a:latin typeface="Aptos" panose="020B0004020202020204" pitchFamily="34" charset="0"/>
                          <a:ea typeface="+mn-ea"/>
                          <a:cs typeface="+mn-cs"/>
                        </a:rPr>
                        <a:t>Ημι</a:t>
                      </a:r>
                      <a:r>
                        <a:rPr lang="en-US" sz="1300" b="1" u="none" strike="noStrike" kern="1200" dirty="0">
                          <a:solidFill>
                            <a:schemeClr val="bg1"/>
                          </a:solidFill>
                          <a:effectLst/>
                          <a:latin typeface="Aptos" panose="020B0004020202020204" pitchFamily="34" charset="0"/>
                          <a:ea typeface="+mn-ea"/>
                          <a:cs typeface="+mn-cs"/>
                        </a:rPr>
                        <a:t>αστική/ Αγροτική περιοχή</a:t>
                      </a:r>
                    </a:p>
                  </a:txBody>
                  <a:tcPr marL="7620" marR="7620" marT="7620" marB="0" anchor="ctr">
                    <a:solidFill>
                      <a:srgbClr val="5C9E99"/>
                    </a:solidFill>
                  </a:tcPr>
                </a:tc>
                <a:extLst>
                  <a:ext uri="{0D108BD9-81ED-4DB2-BD59-A6C34878D82A}">
                    <a16:rowId xmlns:a16="http://schemas.microsoft.com/office/drawing/2014/main" val="751605197"/>
                  </a:ext>
                </a:extLst>
              </a:tr>
              <a:tr h="349659">
                <a:tc>
                  <a:txBody>
                    <a:bodyPr/>
                    <a:lstStyle/>
                    <a:p>
                      <a:pPr algn="l" fontAlgn="ctr">
                        <a:buNone/>
                      </a:pPr>
                      <a:r>
                        <a:rPr lang="en-US" sz="1300" b="0" i="0" u="none" strike="noStrike" dirty="0" err="1">
                          <a:effectLst/>
                          <a:latin typeface="Aptos" panose="020B0004020202020204" pitchFamily="34" charset="0"/>
                        </a:rPr>
                        <a:t>Περισσότερες</a:t>
                      </a:r>
                      <a:r>
                        <a:rPr lang="en-US" sz="1300" b="0" i="0" u="none" strike="noStrike" dirty="0">
                          <a:effectLst/>
                          <a:latin typeface="Aptos" panose="020B0004020202020204" pitchFamily="34" charset="0"/>
                        </a:rPr>
                        <a:t> π</a:t>
                      </a:r>
                      <a:r>
                        <a:rPr lang="en-US" sz="1300" b="0" i="0" u="none" strike="noStrike" dirty="0" err="1">
                          <a:effectLst/>
                          <a:latin typeface="Aptos" panose="020B0004020202020204" pitchFamily="34" charset="0"/>
                        </a:rPr>
                        <a:t>ρολη</a:t>
                      </a:r>
                      <a:r>
                        <a:rPr lang="en-US" sz="1300" b="0" i="0" u="none" strike="noStrike" dirty="0">
                          <a:effectLst/>
                          <a:latin typeface="Aptos" panose="020B0004020202020204" pitchFamily="34" charset="0"/>
                        </a:rPr>
                        <a:t>πτικές εξετάσεις /συνέχιση ΠΡΟΛΑΜΒΑΝΩ</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59.8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60.5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52.1</a:t>
                      </a:r>
                    </a:p>
                  </a:txBody>
                  <a:tcPr marL="7620" marR="7620" marT="7620" marB="0" anchor="ctr"/>
                </a:tc>
                <a:extLst>
                  <a:ext uri="{0D108BD9-81ED-4DB2-BD59-A6C34878D82A}">
                    <a16:rowId xmlns:a16="http://schemas.microsoft.com/office/drawing/2014/main" val="1191953849"/>
                  </a:ext>
                </a:extLst>
              </a:tr>
              <a:tr h="334967">
                <a:tc>
                  <a:txBody>
                    <a:bodyPr/>
                    <a:lstStyle/>
                    <a:p>
                      <a:pPr algn="l" fontAlgn="ctr">
                        <a:buNone/>
                      </a:pPr>
                      <a:r>
                        <a:rPr lang="en-US" sz="1300" b="0" i="0" u="none" strike="noStrike">
                          <a:effectLst/>
                          <a:latin typeface="Aptos" panose="020B0004020202020204" pitchFamily="34" charset="0"/>
                        </a:rPr>
                        <a:t>Εκπαίδευση από το σχολείο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48.7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57.7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52.9</a:t>
                      </a:r>
                    </a:p>
                  </a:txBody>
                  <a:tcPr marL="7620" marR="7620" marT="7620" marB="0" anchor="ctr"/>
                </a:tc>
                <a:extLst>
                  <a:ext uri="{0D108BD9-81ED-4DB2-BD59-A6C34878D82A}">
                    <a16:rowId xmlns:a16="http://schemas.microsoft.com/office/drawing/2014/main" val="2965851708"/>
                  </a:ext>
                </a:extLst>
              </a:tr>
              <a:tr h="299954">
                <a:tc>
                  <a:txBody>
                    <a:bodyPr/>
                    <a:lstStyle/>
                    <a:p>
                      <a:pPr algn="l" fontAlgn="ctr">
                        <a:buNone/>
                      </a:pPr>
                      <a:r>
                        <a:rPr lang="en-US" sz="1300" b="0" i="0" u="none" strike="noStrike">
                          <a:effectLst/>
                          <a:latin typeface="Aptos" panose="020B0004020202020204" pitchFamily="34" charset="0"/>
                        </a:rPr>
                        <a:t>Περισσότεροι εξωτερικοί αυτόματοι απινιδωτές και εκπαίδευση ΚΑΡΠΑ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37.6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50.4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41.9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44.3</a:t>
                      </a:r>
                    </a:p>
                  </a:txBody>
                  <a:tcPr marL="7620" marR="7620" marT="7620" marB="0" anchor="ctr"/>
                </a:tc>
                <a:extLst>
                  <a:ext uri="{0D108BD9-81ED-4DB2-BD59-A6C34878D82A}">
                    <a16:rowId xmlns:a16="http://schemas.microsoft.com/office/drawing/2014/main" val="383799612"/>
                  </a:ext>
                </a:extLst>
              </a:tr>
              <a:tr h="402336">
                <a:tc>
                  <a:txBody>
                    <a:bodyPr/>
                    <a:lstStyle/>
                    <a:p>
                      <a:pPr algn="l" fontAlgn="ctr">
                        <a:buNone/>
                      </a:pPr>
                      <a:r>
                        <a:rPr lang="en-US" sz="1300" b="0" i="0" u="none" strike="noStrike">
                          <a:effectLst/>
                          <a:latin typeface="Aptos" panose="020B0004020202020204" pitchFamily="34" charset="0"/>
                        </a:rPr>
                        <a:t>Καλύτερη πρόσβαση σε πρωτοβάθμια φροντίδα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extLst>
                  <a:ext uri="{0D108BD9-81ED-4DB2-BD59-A6C34878D82A}">
                    <a16:rowId xmlns:a16="http://schemas.microsoft.com/office/drawing/2014/main" val="2924109981"/>
                  </a:ext>
                </a:extLst>
              </a:tr>
              <a:tr h="334967">
                <a:tc>
                  <a:txBody>
                    <a:bodyPr/>
                    <a:lstStyle/>
                    <a:p>
                      <a:pPr algn="l" fontAlgn="ctr">
                        <a:buNone/>
                      </a:pPr>
                      <a:r>
                        <a:rPr lang="en-US" sz="1300" b="0" i="0" u="none" strike="noStrike">
                          <a:effectLst/>
                          <a:latin typeface="Aptos" panose="020B0004020202020204" pitchFamily="34" charset="0"/>
                        </a:rPr>
                        <a:t>Μέτρα για υγιεινότερα τρόφιμα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22.8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27</a:t>
                      </a:r>
                    </a:p>
                  </a:txBody>
                  <a:tcPr marL="7620" marR="7620" marT="7620" marB="0" anchor="ctr"/>
                </a:tc>
                <a:extLst>
                  <a:ext uri="{0D108BD9-81ED-4DB2-BD59-A6C34878D82A}">
                    <a16:rowId xmlns:a16="http://schemas.microsoft.com/office/drawing/2014/main" val="2190059258"/>
                  </a:ext>
                </a:extLst>
              </a:tr>
              <a:tr h="436098">
                <a:tc>
                  <a:txBody>
                    <a:bodyPr/>
                    <a:lstStyle/>
                    <a:p>
                      <a:pPr algn="l" fontAlgn="ctr">
                        <a:buNone/>
                      </a:pPr>
                      <a:r>
                        <a:rPr lang="en-US" sz="1300" b="0" i="0" u="none" strike="noStrike">
                          <a:effectLst/>
                          <a:latin typeface="Aptos" panose="020B0004020202020204" pitchFamily="34" charset="0"/>
                        </a:rPr>
                        <a:t>Προγράμματα αντιμετώπισης της παχυσαρκίας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26.6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19.3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23.2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16.3</a:t>
                      </a:r>
                    </a:p>
                  </a:txBody>
                  <a:tcPr marL="7620" marR="7620" marT="7620" marB="0" anchor="ctr"/>
                </a:tc>
                <a:extLst>
                  <a:ext uri="{0D108BD9-81ED-4DB2-BD59-A6C34878D82A}">
                    <a16:rowId xmlns:a16="http://schemas.microsoft.com/office/drawing/2014/main" val="2204877119"/>
                  </a:ext>
                </a:extLst>
              </a:tr>
              <a:tr h="419647">
                <a:tc>
                  <a:txBody>
                    <a:bodyPr/>
                    <a:lstStyle/>
                    <a:p>
                      <a:pPr algn="l" fontAlgn="ctr">
                        <a:buNone/>
                      </a:pPr>
                      <a:r>
                        <a:rPr lang="en-US" sz="1300" b="0" i="0" u="none" strike="noStrike">
                          <a:effectLst/>
                          <a:latin typeface="Aptos" panose="020B0004020202020204" pitchFamily="34" charset="0"/>
                        </a:rPr>
                        <a:t>Δημιουργία χώρων άθλησης και περπατήματος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14.2</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11.6</a:t>
                      </a:r>
                    </a:p>
                  </a:txBody>
                  <a:tcPr marL="7620" marR="7620" marT="7620" marB="0" anchor="ctr"/>
                </a:tc>
                <a:extLst>
                  <a:ext uri="{0D108BD9-81ED-4DB2-BD59-A6C34878D82A}">
                    <a16:rowId xmlns:a16="http://schemas.microsoft.com/office/drawing/2014/main" val="2716423017"/>
                  </a:ext>
                </a:extLst>
              </a:tr>
              <a:tr h="227389">
                <a:tc>
                  <a:txBody>
                    <a:bodyPr/>
                    <a:lstStyle/>
                    <a:p>
                      <a:pPr algn="l" fontAlgn="ctr">
                        <a:buNone/>
                      </a:pPr>
                      <a:r>
                        <a:rPr lang="en-US" sz="1300" b="0" i="0" u="none" strike="noStrike">
                          <a:effectLst/>
                          <a:latin typeface="Aptos" panose="020B0004020202020204" pitchFamily="34" charset="0"/>
                        </a:rPr>
                        <a:t>Ισχυρότερες πολιτικές κατά του καπνίσματος </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15.1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16.4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17.4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18.4</a:t>
                      </a:r>
                    </a:p>
                  </a:txBody>
                  <a:tcPr marL="7620" marR="7620" marT="7620" marB="0" anchor="ctr"/>
                </a:tc>
                <a:extLst>
                  <a:ext uri="{0D108BD9-81ED-4DB2-BD59-A6C34878D82A}">
                    <a16:rowId xmlns:a16="http://schemas.microsoft.com/office/drawing/2014/main" val="2789285230"/>
                  </a:ext>
                </a:extLst>
              </a:tr>
              <a:tr h="334967">
                <a:tc>
                  <a:txBody>
                    <a:bodyPr/>
                    <a:lstStyle/>
                    <a:p>
                      <a:pPr algn="l" fontAlgn="ctr">
                        <a:buNone/>
                      </a:pPr>
                      <a:r>
                        <a:rPr lang="en-US" sz="1300" b="0" i="0" u="none" strike="noStrike">
                          <a:effectLst/>
                          <a:latin typeface="Aptos" panose="020B0004020202020204" pitchFamily="34" charset="0"/>
                        </a:rPr>
                        <a:t>Εκστρατείες ενημέρωσης</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12.4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13.4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9.6</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8.5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14.4</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10.6</a:t>
                      </a:r>
                    </a:p>
                  </a:txBody>
                  <a:tcPr marL="7620" marR="7620" marT="7620" marB="0" anchor="ctr"/>
                </a:tc>
                <a:extLst>
                  <a:ext uri="{0D108BD9-81ED-4DB2-BD59-A6C34878D82A}">
                    <a16:rowId xmlns:a16="http://schemas.microsoft.com/office/drawing/2014/main" val="3310194433"/>
                  </a:ext>
                </a:extLst>
              </a:tr>
              <a:tr h="334967">
                <a:tc>
                  <a:txBody>
                    <a:bodyPr/>
                    <a:lstStyle/>
                    <a:p>
                      <a:pPr algn="l" fontAlgn="ctr">
                        <a:buNone/>
                      </a:pPr>
                      <a:r>
                        <a:rPr lang="en-US" sz="1300" b="0" i="0" u="none" strike="noStrike">
                          <a:effectLst/>
                          <a:latin typeface="Aptos" panose="020B0004020202020204" pitchFamily="34" charset="0"/>
                        </a:rPr>
                        <a:t>Άλλο</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1.8</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1.3</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0.9</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2.5</a:t>
                      </a:r>
                    </a:p>
                  </a:txBody>
                  <a:tcPr marL="7620" marR="7620" marT="7620" marB="0" anchor="ctr"/>
                </a:tc>
                <a:tc>
                  <a:txBody>
                    <a:bodyPr/>
                    <a:lstStyle/>
                    <a:p>
                      <a:pPr algn="ctr" fontAlgn="ctr">
                        <a:buNone/>
                      </a:pPr>
                      <a:r>
                        <a:rPr lang="en-US" sz="1300" b="0" i="0" u="none" strike="noStrike">
                          <a:effectLst/>
                          <a:latin typeface="Aptos" panose="020B0004020202020204" pitchFamily="34" charset="0"/>
                        </a:rPr>
                        <a:t>1</a:t>
                      </a:r>
                    </a:p>
                  </a:txBody>
                  <a:tcPr marL="7620" marR="7620" marT="7620" marB="0" anchor="ctr"/>
                </a:tc>
                <a:tc>
                  <a:txBody>
                    <a:bodyPr/>
                    <a:lstStyle/>
                    <a:p>
                      <a:pPr algn="ctr" fontAlgn="ctr">
                        <a:buNone/>
                      </a:pPr>
                      <a:r>
                        <a:rPr lang="en-US" sz="1300" b="0" i="0" u="none" strike="noStrike" dirty="0">
                          <a:effectLst/>
                          <a:latin typeface="Aptos" panose="020B0004020202020204" pitchFamily="34" charset="0"/>
                        </a:rPr>
                        <a:t>3</a:t>
                      </a:r>
                    </a:p>
                  </a:txBody>
                  <a:tcPr marL="7620" marR="7620" marT="7620" marB="0" anchor="ctr"/>
                </a:tc>
                <a:extLst>
                  <a:ext uri="{0D108BD9-81ED-4DB2-BD59-A6C34878D82A}">
                    <a16:rowId xmlns:a16="http://schemas.microsoft.com/office/drawing/2014/main" val="2636183204"/>
                  </a:ext>
                </a:extLst>
              </a:tr>
            </a:tbl>
          </a:graphicData>
        </a:graphic>
      </p:graphicFrame>
    </p:spTree>
    <p:extLst>
      <p:ext uri="{BB962C8B-B14F-4D97-AF65-F5344CB8AC3E}">
        <p14:creationId xmlns:p14="http://schemas.microsoft.com/office/powerpoint/2010/main" val="1540495604"/>
      </p:ext>
    </p:extLst>
  </p:cSld>
  <p:clrMapOvr>
    <a:masterClrMapping/>
  </p:clrMapOvr>
</p:sld>
</file>

<file path=ppt/theme/theme1.xml><?xml version="1.0" encoding="utf-8"?>
<a:theme xmlns:a="http://schemas.openxmlformats.org/drawingml/2006/main" name="1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7882</TotalTime>
  <Words>8250</Words>
  <Application>Microsoft Office PowerPoint</Application>
  <PresentationFormat>Widescreen</PresentationFormat>
  <Paragraphs>4483</Paragraphs>
  <Slides>82</Slides>
  <Notes>74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Microsoft JhengHei</vt:lpstr>
      <vt:lpstr>Aptos</vt:lpstr>
      <vt:lpstr>Arial</vt:lpstr>
      <vt:lpstr>Arial Greek</vt:lpstr>
      <vt:lpstr>Calibri</vt:lpstr>
      <vt:lpstr>Wingdings</vt:lpstr>
      <vt:lpstr>1_Office Theme</vt:lpstr>
      <vt:lpstr>Η γνώση των πολιτών για τα καρδιαγγειακά  νοσήματα  ΕΡΕΥΝΑ ΚΟΙΝΗΣ ΓΝΩΜΗΣ</vt:lpstr>
      <vt:lpstr>ΤΑΥΤΟΤΗΤΑ ΤΗΣ ΕΡΕΥΝΑΣ</vt:lpstr>
      <vt:lpstr>ΕΙΣΑΓΩΓΗ | 1</vt:lpstr>
      <vt:lpstr>ΕΙΣΑΓΩΓΗ | 2</vt:lpstr>
      <vt:lpstr>PowerPoint Presentation</vt:lpstr>
      <vt:lpstr>ΕΡ: Ποια θεωρείτε ότι είναι η σημαντικότερη αιτία θανάτου στην Ελλάδα;</vt:lpstr>
      <vt:lpstr> ΕΡ: Ποια θεωρείτε ότι είναι η σημαντικότερη αιτία θανάτου στην Ελλάδα;</vt:lpstr>
      <vt:lpstr> ΕΡ: Πόσο σοβαρό πρόβλημα δημόσιας υγείας θεωρείτε ότι είναι σήμερα τα καρδιαγγειακά νοσήματα στην Ελλάδα;</vt:lpstr>
      <vt:lpstr> ΕΡ: Κατά τη γνώμη σας, ποια ηλικιακή ομάδα κινδυνεύει από καρδιαγγειακά νοσήματα;</vt:lpstr>
      <vt:lpstr> ΕΡ: Κατά τη γνώμη σας, ποια ηλικιακή ομάδα κινδυνεύει από καρδιαγγειακά νοσήματα;</vt:lpstr>
      <vt:lpstr> ΕΡ: Εξ όσων γνωρίζετε, τα καρδιαγγειακά νοσήματα αφορούν περισσότερο τους άνδρες, τις γυναίκες  ή και τα δύο φύλα εξίσου;</vt:lpstr>
      <vt:lpstr>PowerPoint Presentation</vt:lpstr>
      <vt:lpstr> 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Πόσο συνδεδεμένα θεωρείτε με την εμφάνιση καρδιαγγειακών νοσημάτων τα εξής:</vt:lpstr>
      <vt:lpstr>ΕΡ: Ποιοι από αυτούς τους  παράγοντες αυξάνουν περισσότερο τον κίνδυνο καρδιαγγειακής νόσου;</vt:lpstr>
      <vt:lpstr>ΕΡ: Ποιοι από αυτούς τους  παράγοντες αυξάνουν περισσότερο τον κίνδυνο καρδιαγγειακής νόσου;</vt:lpstr>
      <vt:lpstr>ΕΡ: Ποιοι από αυτούς τους  παράγοντες αυξάνουν περισσότερο τον κίνδυνο καρδιαγγειακής νόσου;</vt:lpstr>
      <vt:lpstr> ΕΡ: Έχει τύχει να γνωρίζετε ποια είναι τα φυσιολογικά όρια αρτηριακής πίεσης, σακχάρου και χοληστερόλης;</vt:lpstr>
      <vt:lpstr>PowerPoint Presentation</vt:lpstr>
      <vt:lpstr>ΕΡ: Ποια από τα παρακάτω θεωρείτε ότι μπορεί να αποτελούν συμπτώματα εμφράγματος;</vt:lpstr>
      <vt:lpstr>ΕΡ: Ποια από τα παρακάτω θεωρείτε ότι μπορεί να αποτελούν συμπτώματα εμφράγματος;</vt:lpstr>
      <vt:lpstr>ΕΡ: Ποια από τα παρακάτω θεωρείτε ότι μπορεί να αποτελούν συμπτώματα εμφράγματος;</vt:lpstr>
      <vt:lpstr>ΕΡ: Εάν κάποιος δίπλα σας παρουσίαζε συμπτώματα που σας έκαναν να υποψιαστείτε έμφραγμα,  ποια θα ήταν η πρώτη σας ενέργεια; (ΜΙΑ επιλογή)</vt:lpstr>
      <vt:lpstr>ΕΡ: Εάν κάποιος δίπλα σας παρουσίαζε συμπτώματα που σας έκαναν να υποψιαστείτε έμφραγμα,  ποια θα ήταν η πρώτη σας ενέργεια; (ΜΙΑ επιλογή)</vt:lpstr>
      <vt:lpstr>ΕΡ: Ποια από τα παρακάτω θεωρείτε ότι μπορεί να είναι συμπτώματα εγκεφαλικού επεισοδίου;</vt:lpstr>
      <vt:lpstr>ΕΡ: Ποια από τα παρακάτω θεωρείτε ότι μπορεί να είναι συμπτώματα εγκεφαλικού επεισοδίου;</vt:lpstr>
      <vt:lpstr>ΕΡ: Ποια από τα παρακάτω θεωρείτε ότι μπορεί να είναι συμπτώματα εγκεφαλικού επεισοδίου;</vt:lpstr>
      <vt:lpstr>ΕΡ: Εάν τα συμπτώματα ενός πιθανού εγκεφαλικού εξαφανιστούν μόνα τους μετά από λίγα λεπτά,  τι πιστεύετε ότι πρέπει να γίνει;</vt:lpstr>
      <vt:lpstr>ΕΡ: Εάν τα συμπτώματα ενός πιθανού εγκεφαλικού εξαφανιστούν μόνα τους μετά από λίγα λεπτά,  τι πιστεύετε ότι πρέπει να γίνει;</vt:lpstr>
      <vt:lpstr> ΕΡ: Πόσο σίγουρος/η αισθάνεστε ότι θα μπορούσατε να αναγνωρίσετε ένα πιθανό έμφραγμα ή εγκεφαλικό επεισόδιο;</vt:lpstr>
      <vt:lpstr>PowerPoint Presentation</vt:lpstr>
      <vt:lpstr> ΕΡ: Γενικά, πόσο πιθανό θεωρείτε να εμφανίσετε εσείς προσωπικά καρδιαγγειακό πρόβλημα τα επόμενα 10 χρόνια;</vt:lpstr>
      <vt:lpstr>ΕΡ: Γνωρίζετε περίπου ποια είναι συνήθως:</vt:lpstr>
      <vt:lpstr>ΕΡ: Γνωρίζετε περίπου ποια είναι συνήθως:</vt:lpstr>
      <vt:lpstr>ΕΡ: Γνωρίζετε περίπου ποια είναι συνήθως:</vt:lpstr>
      <vt:lpstr> ΕΡ: Έτυχε ή μπορέσατε να κάνετε κάποιον γενικό προληπτικό έλεγχο υγείας ή αιματολογικές εξετάσεις;  Αν ναι, πότε ήταν η τελευταία φορά;</vt:lpstr>
      <vt:lpstr> ΕΡ: Κατά τους τελευταίους 12 μήνες, έχετε συζητήσει με γιατρό τον προσωπικό σας καρδιαγγειακό κίνδυνο;</vt:lpstr>
      <vt:lpstr>ΕΡ: Γνωρίζετε εάν υπάρχει στην οικογένειά σας ιστορικό εμφράγματος ή εγκεφαλικού σε σχετικά νεαρή ηλικία  (κάτω των 55 ετών);</vt:lpstr>
      <vt:lpstr> ΕΡ: Γνωρίζετε εάν υπάρχει στην οικογένειά σας Ιστορικό αιφνίδιου θανάτου;</vt:lpstr>
      <vt:lpstr> ΕΡ: Σας έχει διαγνώσει ποτέ γιατρός με κάποια καρδιαγγειακή πάθηση, όπως στεφανιαία νόσο, έμφραγμα,  εγκεφαλικό επεισόδιο, καρδιακή ανεπάρκεια ή περιφερική αρτηριακή νόσο;</vt:lpstr>
      <vt:lpstr>ΕΡ: Έχετε ελέγξει ποτέ τη νεφρική σας λειτουργία;</vt:lpstr>
      <vt:lpstr>ΕΡ: Έχετε ελέγξει ποτέ τη νεφρική σας λειτουργία;</vt:lpstr>
      <vt:lpstr> ΕΡ: Πόσες ημέρες την εβδομάδα έχετε τον χρόνο και αφιερώνετε τουλάχιστον 30 λεπτά  σε μέτριας έντασης σωματική άσκηση (π.χ. έντονο περπάτημα, γυμναστήριο, ποδήλατο );</vt:lpstr>
      <vt:lpstr> ΕΡ: Πόσες ημέρες την εβδομάδα έχετε τον χρόνο και αφιερώνετε τουλάχιστον 30 λεπτά  σε μέτριας έντασης σωματική άσκηση (π.χ. έντονο περπάτημα, γυμναστήριο, ποδήλατο );</vt:lpstr>
      <vt:lpstr> ΕΡ: Πόσο συχνά καταναλώνετε γεύματα που περιλαμβάνουν κόκκινο κρέας ή παρασκευάσματα αυτού,  π.χ. αλλαντικά, λουκάνικα, ζαμπόν, fast food; </vt:lpstr>
      <vt:lpstr> ΕΡ: Πόσο συχνά καταναλώνετε γεύματα που περιλαμβάνουν κόκκινο κρέας ή παρασκευάσματα αυτού,  π.χ. αλλαντικά, λουκάνικα, ζαμπόν, fast food; </vt:lpstr>
      <vt:lpstr> ΕΡ: Πόση ποσότητα αλκοολούχων ποτών  (κρασί, μπύρα, άλλα ποτά με αλκοόλ) καταναλώνετε την εβδομάδα;</vt:lpstr>
      <vt:lpstr> ΕΡ: Πόση ποσότητα αλκοολούχων ποτών  (κρασί, μπύρα, άλλα ποτά με αλκοόλ) καταναλώνετε την εβδομάδα;</vt:lpstr>
      <vt:lpstr> ΕΡ: Ποια είναι η σχέση σας με το κάπνισμα/ άτμισμα αυτή την περίοδο; </vt:lpstr>
      <vt:lpstr> ΕΡ: Ποια είναι η σχέση σας με το κάπνισμα/ άτμισμα αυτή την περίοδο; </vt:lpstr>
      <vt:lpstr> ΕΡ: Θα λέγατε ότι το σωματικό σας βάρος αυτή την περίοδο είναι… </vt:lpstr>
      <vt:lpstr>PowerPoint Presentation</vt:lpstr>
      <vt:lpstr> ΕΡ: Έχετε ακούσει για το Εθνικό Πρόγραμμα Πρόληψης «ΠΡΟΛΑΜΒΑΝΩ»;</vt:lpstr>
      <vt:lpstr> ΕΡ: Έχετε λάβει ποτέ SMS, ειδοποίηση ή παραπεμπτικό για δωρεάν προληπτική εξέταση  στο πλαίσιο του «ΠΡΟΛΑΜΒΑΝΩ» για τα καρδιαγγειακά νοσήματα; Βάση: Άτομα ηλικίας 30-70 ετών</vt:lpstr>
      <vt:lpstr> ΕΡ: Αξιοποιήσατε το παραπεμπτικό/την πρόσκληση; Βάση: Έλαβαν SMS, ειδοποίηση ή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Ποιος ήταν ο βασικότερος λόγος που δεν αξιοποιήσατε το ΠΡΟΛΑΜΒΑΝΩ; (ΜΙΑ επιλογή) Βάση: δεν αξιοποίησαν το παραπεμπτικό στο πλαίσιο του «ΠΡΟΛΑΜΒΑΝΩ» για τα καρδιαγγειακά νοσήματα</vt:lpstr>
      <vt:lpstr> ΕΡ: Γενικά πόσο ενημερωμένος/η θα λέγατε ότι είστε για το θέμα της καρδιαγγειακής υγείας  και των κινδύνων; </vt:lpstr>
      <vt:lpstr> ΕΡ: Γενικά πόσο ενημερωμένος/η θα λέγατε ότι είστε για το θέμα της καρδιαγγειακής υγείας  και των κινδύνων; </vt:lpstr>
      <vt:lpstr> ΕΡ: Ποιες πηγές ενημέρωσης για την καρδιαγγειακή σας υγεία εμπιστεύεστε περισσότερο;   (πολλαπλή έως 5 απαντήσεις)</vt:lpstr>
      <vt:lpstr> ΕΡ: Ποιες πηγές ενημέρωσης για την καρδιαγγειακή σας υγεία εμπιστεύεστε περισσότερο;   (πολλαπλή έως 5 απαντήσεις)</vt:lpstr>
      <vt:lpstr> ΕΡ: Ποιες πηγές ενημέρωσης για την καρδιαγγειακή σας υγεία εμπιστεύεστε περισσότερο;   (πολλαπλή έως 5 απαντήσεις)</vt:lpstr>
      <vt:lpstr> ΕΡ: Ποιον αριθμό θα καλούσατε σε περιστατικό αιφνίδιου  καρδιακού επεισοδίου;</vt:lpstr>
      <vt:lpstr> ΕΡ: Ποιον αριθμό θα καλούσατε σε περιστατικό αιφνίδιου  καρδιακού επεισοδίου;</vt:lpstr>
      <vt:lpstr>PowerPoint Presentation</vt:lpstr>
      <vt:lpstr> ΕΡ: Μήπως τυχαίνει να γνωρίζετε τι είναι η Καρδιοπνευμονική Αναζωογόνηση (ΚΑΡΠΑ);</vt:lpstr>
      <vt:lpstr> ΕΡ: Εάν ένας άγνωστος κατέρρεε μπροστά σας, δεν ανταποκρινόταν και δεν ανέπνεε φυσιολογικά,  πόσο πιθανό είναι να επιχειρούσατε ΚΑΡΠΑ; </vt:lpstr>
      <vt:lpstr> ΕΡ: Εάν ένας άγνωστος κατέρρεε μπροστά σας, δεν ανταποκρινόταν και δεν ανέπνεε φυσιολογικά,  πόσο πιθανό είναι να επιχειρούσατε ΚΑΡΠΑ; </vt:lpstr>
      <vt:lpstr> ΕΡ: Θα σας ενδιέφερε να παρακολουθήσετε κάποιο σεμινάριο Καρδιοπνευμονικής Αναζωογόνησης (ΚΑΡΠΑ)  της Ελληνικής Καρδιολογικής Εταιρείας;</vt:lpstr>
      <vt:lpstr> ΕΡ: Γνωρίζετε τι είναι ο Αυτόματος Εξωτερικός Απινιδωτής;</vt:lpstr>
      <vt:lpstr> ΕΡ: Γνωρίζετε τι είναι ο Αυτόματος Εξωτερικός Απινιδωτής;</vt:lpstr>
      <vt:lpstr>PowerPoint Presentation</vt:lpstr>
      <vt:lpstr> ΕΡ: Συμφωνείτε ή διαφωνείτε με τις παρακάτω προτάσεις:</vt:lpstr>
      <vt:lpstr>ΕΡ: Συμφωνείτε ή διαφωνείτε με τις παρακάτω προτάσεις: ΣΥΜΦΩΝΟΥΝ ΑΠΟΛΥΤΑ &amp; ΜΑΛΛΟΝ ΣΥΜΦΩΝΟΥΝ </vt:lpstr>
      <vt:lpstr>ΕΡ: Συμφωνείτε ή διαφωνείτε με τις παρακάτω προτάσεις: ΣΥΜΦΩΝΟΥΝ ΑΠΟΛΥΤΑ &amp; ΜΑΛΛΟΝ ΣΥΜΦΩΝΟΥΝ </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lpstr> ΕΡ: Ποια από τα παρακάτω θεωρείτε ότι πρέπει να αποτελούν προτεραιότητα της Πολιτείας  για τη μείωση των καρδιαγγειακών νοσημάτων; ΕΠΙΛΕΞΤΕ ΕΩΣ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itsupport@marc.gr</dc:creator>
  <cp:lastModifiedBy>sys.thesis29@gmail.com</cp:lastModifiedBy>
  <cp:revision>184</cp:revision>
  <dcterms:created xsi:type="dcterms:W3CDTF">2026-01-18T09:51:31Z</dcterms:created>
  <dcterms:modified xsi:type="dcterms:W3CDTF">2026-09-23T11:24:18Z</dcterms:modified>
</cp:coreProperties>
</file>